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v" ContentType="video/unknown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3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4.xml" ContentType="application/vnd.openxmlformats-officedocument.presentationml.notesSlide+xml"/>
  <Override PartName="/ppt/tags/tag20.xml" ContentType="application/vnd.openxmlformats-officedocument.presentationml.tags+xml"/>
  <Override PartName="/ppt/notesSlides/notesSlide5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6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7.xml" ContentType="application/vnd.openxmlformats-officedocument.presentationml.notesSlide+xml"/>
  <Override PartName="/ppt/tags/tag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322" r:id="rId4"/>
    <p:sldId id="625" r:id="rId5"/>
    <p:sldId id="323" r:id="rId6"/>
    <p:sldId id="328" r:id="rId7"/>
    <p:sldId id="332" r:id="rId8"/>
    <p:sldId id="578" r:id="rId9"/>
    <p:sldId id="580" r:id="rId10"/>
    <p:sldId id="581" r:id="rId11"/>
    <p:sldId id="582" r:id="rId12"/>
    <p:sldId id="583" r:id="rId13"/>
    <p:sldId id="618" r:id="rId14"/>
    <p:sldId id="619" r:id="rId15"/>
    <p:sldId id="588" r:id="rId16"/>
    <p:sldId id="576" r:id="rId17"/>
    <p:sldId id="600" r:id="rId18"/>
    <p:sldId id="620" r:id="rId19"/>
    <p:sldId id="626" r:id="rId20"/>
    <p:sldId id="610" r:id="rId21"/>
    <p:sldId id="577" r:id="rId22"/>
    <p:sldId id="622" r:id="rId23"/>
    <p:sldId id="623" r:id="rId24"/>
    <p:sldId id="624" r:id="rId25"/>
    <p:sldId id="621" r:id="rId26"/>
    <p:sldId id="330" r:id="rId27"/>
    <p:sldId id="575" r:id="rId28"/>
  </p:sldIdLst>
  <p:sldSz cx="12192000" cy="6858000"/>
  <p:notesSz cx="12192000" cy="6858000"/>
  <p:custDataLst>
    <p:tags r:id="rId30"/>
  </p:custDataLst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81606" autoAdjust="0"/>
  </p:normalViewPr>
  <p:slideViewPr>
    <p:cSldViewPr>
      <p:cViewPr varScale="1">
        <p:scale>
          <a:sx n="90" d="100"/>
          <a:sy n="90" d="100"/>
        </p:scale>
        <p:origin x="232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image10.png>
</file>

<file path=ppt/media/image12.png>
</file>

<file path=ppt/media/image14.png>
</file>

<file path=ppt/media/image20.jpeg>
</file>

<file path=ppt/media/image21.tiff>
</file>

<file path=ppt/media/image22.png>
</file>

<file path=ppt/media/image23.tiff>
</file>

<file path=ppt/media/image24.tiff>
</file>

<file path=ppt/media/image25.png>
</file>

<file path=ppt/media/image26.png>
</file>

<file path=ppt/media/image27.tiff>
</file>

<file path=ppt/media/image28.png>
</file>

<file path=ppt/media/image32.png>
</file>

<file path=ppt/media/image34.jpeg>
</file>

<file path=ppt/media/image8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DE7E3AB8-876E-1542-BA35-CC1AAFD17F71}" type="datetimeFigureOut">
              <a:rPr lang="de-DE"/>
              <a:t>02.03.23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F79C1C61-5747-1145-9454-DA5BFFD99B8B}" type="slidenum">
              <a:rPr lang="de-DE"/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F79C1C61-5747-1145-9454-DA5BFFD99B8B}" type="slidenum">
              <a:rPr lang="de-DE"/>
              <a:t>1</a:t>
            </a:fld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F79C1C61-5747-1145-9454-DA5BFFD99B8B}" type="slidenum">
              <a:rPr lang="de-DE"/>
              <a:t>2</a:t>
            </a:fld>
            <a:endParaRPr lang="de-D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F79C1C61-5747-1145-9454-DA5BFFD99B8B}" type="slidenum">
              <a:rPr lang="de-DE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6371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07722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156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1067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 dirty="0"/>
              <a:t>Dieses Video gliedert sich in sechs Teile. </a:t>
            </a:r>
            <a:endParaRPr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In dem Kapitel Einführung gebe ich Ihnen anhand von zwei Beispielen eine praktische Einführung. </a:t>
            </a:r>
            <a:endParaRPr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Anschließend wird die Methode KATA, welche wir im Zusatzstudium verwenden kurz erläutert. </a:t>
            </a:r>
            <a:endParaRPr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Auf Ihre Aufgaben als Coach wird im 3 Kapitel im Detail eingegangen. </a:t>
            </a:r>
            <a:endParaRPr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Der Ablauf des Coachingprozess ist Thema von Kapitel 4. </a:t>
            </a:r>
            <a:endParaRPr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Die Inhalte dieses Videos werden in Kapitel 5 zusammengefasst. </a:t>
            </a:r>
            <a:endParaRPr dirty="0"/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Die verwendete Literatur sowie weiterführende Links und Videos werden in Kapitel 6 angegeben. </a:t>
            </a:r>
            <a:endParaRPr dirty="0"/>
          </a:p>
          <a:p>
            <a:pPr>
              <a:defRPr/>
            </a:pPr>
            <a:endParaRPr lang="de-DE" dirty="0"/>
          </a:p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de-DE" dirty="0"/>
              <a:t>Nun starten wir mit dem Kapitel Einführung </a:t>
            </a:r>
            <a:endParaRPr dirty="0"/>
          </a:p>
          <a:p>
            <a:pPr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F79C1C61-5747-1145-9454-DA5BFFD99B8B}" type="slidenum">
              <a:rPr lang="de-DE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3784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elfolie">
    <p:bg>
      <p:bgRef idx="1002">
        <a:schemeClr val="bg2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-1" y="0"/>
            <a:ext cx="12189349" cy="6858000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auto">
          <a:xfrm>
            <a:off x="764447" y="648393"/>
            <a:ext cx="5331553" cy="1936627"/>
          </a:xfrm>
        </p:spPr>
        <p:txBody>
          <a:bodyPr anchor="b">
            <a:normAutofit/>
          </a:bodyPr>
          <a:lstStyle>
            <a:lvl1pPr algn="l">
              <a:defRPr sz="4400" b="1" i="0">
                <a:solidFill>
                  <a:srgbClr val="FCFCFC"/>
                </a:solidFill>
                <a:latin typeface="Chakra Petch SemiBold"/>
                <a:ea typeface="Helvetica Neue Light"/>
                <a:cs typeface="Chakra Petch SemiBold"/>
              </a:defRPr>
            </a:lvl1pPr>
          </a:lstStyle>
          <a:p>
            <a:pPr>
              <a:defRPr/>
            </a:pPr>
            <a:r>
              <a:rPr lang="de-DE"/>
              <a:t>Challenge XX:</a:t>
            </a:r>
            <a:br>
              <a:rPr lang="de-DE"/>
            </a:br>
            <a:r>
              <a:rPr lang="de-DE"/>
              <a:t>Name der Challenge</a:t>
            </a:r>
            <a:endParaRPr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764447" y="2678233"/>
            <a:ext cx="5331553" cy="1366825"/>
          </a:xfrm>
        </p:spPr>
        <p:txBody>
          <a:bodyPr/>
          <a:lstStyle>
            <a:lvl1pPr marL="0" indent="0" algn="l">
              <a:buNone/>
              <a:defRPr sz="2000" b="0" i="0">
                <a:solidFill>
                  <a:srgbClr val="FCFCFC"/>
                </a:solidFill>
                <a:latin typeface="Lato Light"/>
                <a:ea typeface="Helvetica Neue Ligh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de-DE"/>
              <a:t>Inhalt der Challenge &amp; Zuständige*r Professor*in </a:t>
            </a:r>
            <a:endParaRPr/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chemeClr val="accent3">
              <a:alpha val="8091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chemeClr val="accent3">
              <a:alpha val="8091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_Iphone Templa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B9532A48-467C-56B2-2FE0-6FA032D268A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16893441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eck 8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517748" y="394313"/>
            <a:ext cx="10515600" cy="410729"/>
          </a:xfrm>
        </p:spPr>
        <p:txBody>
          <a:bodyPr vert="horz" anchor="t">
            <a:noAutofit/>
          </a:bodyPr>
          <a:lstStyle>
            <a:lvl1pPr>
              <a:defRPr sz="3500" b="0" i="0">
                <a:latin typeface="Lato Light"/>
              </a:defRPr>
            </a:lvl1pPr>
          </a:lstStyle>
          <a:p>
            <a:pPr>
              <a:defRPr/>
            </a:pPr>
            <a:r>
              <a:rPr lang="de-DE" dirty="0"/>
              <a:t>0X Headline </a:t>
            </a:r>
            <a:endParaRPr dirty="0"/>
          </a:p>
        </p:txBody>
      </p:sp>
      <p:sp>
        <p:nvSpPr>
          <p:cNvPr id="14" name="Inhaltsplatzhalter 2"/>
          <p:cNvSpPr>
            <a:spLocks noGrp="1"/>
          </p:cNvSpPr>
          <p:nvPr>
            <p:ph idx="1" hasCustomPrompt="1"/>
          </p:nvPr>
        </p:nvSpPr>
        <p:spPr bwMode="auto">
          <a:xfrm>
            <a:off x="1281658" y="1545899"/>
            <a:ext cx="3110459" cy="4112888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/>
              </a:defRPr>
            </a:lvl1pPr>
            <a:lvl2pPr>
              <a:defRPr sz="2000" b="0" i="0">
                <a:latin typeface="Lato Light"/>
              </a:defRPr>
            </a:lvl2pPr>
            <a:lvl3pPr>
              <a:defRPr sz="1800" b="0" i="0">
                <a:latin typeface="Lato Light"/>
              </a:defRPr>
            </a:lvl3pPr>
            <a:lvl4pPr>
              <a:defRPr sz="1600" b="0" i="0">
                <a:latin typeface="Lato Light"/>
              </a:defRPr>
            </a:lvl4pPr>
            <a:lvl5pPr>
              <a:defRPr sz="1600" b="0" i="0">
                <a:latin typeface="Lato Light"/>
              </a:defRPr>
            </a:lvl5pPr>
          </a:lstStyle>
          <a:p>
            <a:pPr lvl="0">
              <a:defRPr/>
            </a:pPr>
            <a:r>
              <a:rPr lang="de-DE"/>
              <a:t>Bild/Grafik </a:t>
            </a:r>
            <a:endParaRPr/>
          </a:p>
        </p:txBody>
      </p:sp>
      <p:pic>
        <p:nvPicPr>
          <p:cNvPr id="8" name="Grafik 7" descr="Ein Bild, das Text, Monitor, Elektronik, Bildschirm enthält.&#10;&#10;Automatisch generierte Beschreibung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 rot="5400000">
            <a:off x="255414" y="1871068"/>
            <a:ext cx="5126031" cy="3447178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Folie mit Inhalte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8A174F3E-253C-DB48-41B1-53826F96738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31472060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517748" y="394313"/>
            <a:ext cx="10515600" cy="410729"/>
          </a:xfrm>
        </p:spPr>
        <p:txBody>
          <a:bodyPr vert="horz" anchor="t">
            <a:noAutofit/>
          </a:bodyPr>
          <a:lstStyle>
            <a:lvl1pPr>
              <a:defRPr sz="3500" b="0" i="0">
                <a:latin typeface="Lato Light"/>
              </a:defRPr>
            </a:lvl1pPr>
          </a:lstStyle>
          <a:p>
            <a:pPr>
              <a:defRPr/>
            </a:pPr>
            <a:r>
              <a:rPr lang="de-DE" dirty="0"/>
              <a:t>0X Headline </a:t>
            </a:r>
            <a:endParaRPr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 bwMode="auto">
          <a:xfrm>
            <a:off x="517748" y="1111184"/>
            <a:ext cx="5578252" cy="4351338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buFont typeface="Wingdings"/>
              <a:buChar char="§"/>
              <a:defRPr sz="2400" b="0" i="0">
                <a:latin typeface="Lato Light"/>
              </a:defRPr>
            </a:lvl1pPr>
            <a:lvl2pPr marL="685800" indent="-228600">
              <a:lnSpc>
                <a:spcPct val="100000"/>
              </a:lnSpc>
              <a:buFont typeface="Wingdings"/>
              <a:buChar char="§"/>
              <a:defRPr sz="2000" b="0" i="0">
                <a:latin typeface="Lato Light"/>
              </a:defRPr>
            </a:lvl2pPr>
            <a:lvl3pPr marL="1143000" indent="-228600">
              <a:lnSpc>
                <a:spcPct val="100000"/>
              </a:lnSpc>
              <a:buFont typeface="Wingdings"/>
              <a:buChar char="§"/>
              <a:defRPr sz="1800" b="0" i="0">
                <a:latin typeface="Lato Light"/>
              </a:defRPr>
            </a:lvl3pPr>
            <a:lvl4pPr marL="1600200" indent="-228600">
              <a:lnSpc>
                <a:spcPct val="100000"/>
              </a:lnSpc>
              <a:buFont typeface="Wingdings"/>
              <a:buChar char="§"/>
              <a:defRPr sz="1600" b="0" i="0">
                <a:latin typeface="Lato Light"/>
              </a:defRPr>
            </a:lvl4pPr>
            <a:lvl5pPr marL="2057400" indent="-228600">
              <a:lnSpc>
                <a:spcPct val="100000"/>
              </a:lnSpc>
              <a:buFont typeface="Wingdings"/>
              <a:buChar char="§"/>
              <a:defRPr sz="1600" b="0" i="0">
                <a:latin typeface="Lato Light"/>
              </a:defRPr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8" name="Rechteck 7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1_Folie mit Inhalte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CF9049C3-95A3-BF23-BB46-284527D4A63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9601929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517748" y="394313"/>
            <a:ext cx="10515600" cy="410729"/>
          </a:xfrm>
        </p:spPr>
        <p:txBody>
          <a:bodyPr vert="horz" anchor="t">
            <a:noAutofit/>
          </a:bodyPr>
          <a:lstStyle>
            <a:lvl1pPr>
              <a:defRPr sz="3500" b="0" i="0">
                <a:latin typeface="Lato Light"/>
              </a:defRPr>
            </a:lvl1pPr>
          </a:lstStyle>
          <a:p>
            <a:pPr>
              <a:defRPr/>
            </a:pPr>
            <a:r>
              <a:rPr lang="de-DE" dirty="0"/>
              <a:t>0X Headline </a:t>
            </a:r>
            <a:endParaRPr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 bwMode="auto">
          <a:xfrm>
            <a:off x="517748" y="1111184"/>
            <a:ext cx="5578252" cy="4351338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buFont typeface="Wingdings"/>
              <a:buChar char="§"/>
              <a:defRPr sz="2400" b="0" i="0">
                <a:latin typeface="Lato Light"/>
              </a:defRPr>
            </a:lvl1pPr>
            <a:lvl2pPr marL="685800" indent="-228600">
              <a:lnSpc>
                <a:spcPct val="100000"/>
              </a:lnSpc>
              <a:buFont typeface="Wingdings"/>
              <a:buChar char="§"/>
              <a:defRPr sz="2000" b="0" i="0">
                <a:latin typeface="Lato Light"/>
              </a:defRPr>
            </a:lvl2pPr>
            <a:lvl3pPr marL="1143000" indent="-228600">
              <a:lnSpc>
                <a:spcPct val="100000"/>
              </a:lnSpc>
              <a:buFont typeface="Wingdings"/>
              <a:buChar char="§"/>
              <a:defRPr sz="1800" b="0" i="0">
                <a:latin typeface="Lato Light"/>
              </a:defRPr>
            </a:lvl3pPr>
            <a:lvl4pPr marL="1600200" indent="-228600">
              <a:lnSpc>
                <a:spcPct val="100000"/>
              </a:lnSpc>
              <a:buFont typeface="Wingdings"/>
              <a:buChar char="§"/>
              <a:defRPr sz="1600" b="0" i="0">
                <a:latin typeface="Lato Light"/>
              </a:defRPr>
            </a:lvl4pPr>
            <a:lvl5pPr marL="2057400" indent="-228600">
              <a:lnSpc>
                <a:spcPct val="100000"/>
              </a:lnSpc>
              <a:buFont typeface="Wingdings"/>
              <a:buChar char="§"/>
              <a:defRPr sz="1600" b="0" i="0">
                <a:latin typeface="Lato Light"/>
              </a:defRPr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5" name="Rechteck 4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6" name="Rechteck 5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Folie mit Co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5991824A-7600-74A5-C9AA-ACB0F764CEC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5703567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hteck 10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517748" y="394313"/>
            <a:ext cx="10515600" cy="410729"/>
          </a:xfrm>
        </p:spPr>
        <p:txBody>
          <a:bodyPr vert="horz" anchor="t">
            <a:noAutofit/>
          </a:bodyPr>
          <a:lstStyle>
            <a:lvl1pPr>
              <a:defRPr sz="3500" b="0" i="0">
                <a:solidFill>
                  <a:srgbClr val="000000"/>
                </a:solidFill>
                <a:latin typeface="Lato Light"/>
              </a:defRPr>
            </a:lvl1pPr>
          </a:lstStyle>
          <a:p>
            <a:pPr>
              <a:defRPr/>
            </a:pPr>
            <a:r>
              <a:rPr lang="de-DE" dirty="0"/>
              <a:t>0X Headline </a:t>
            </a:r>
            <a:endParaRPr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 bwMode="auto">
          <a:xfrm>
            <a:off x="517748" y="1121866"/>
            <a:ext cx="5578252" cy="3811588"/>
          </a:xfrm>
        </p:spPr>
        <p:txBody>
          <a:bodyPr/>
          <a:lstStyle>
            <a:lvl1pPr marL="0" marR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 sz="1600">
                <a:latin typeface="Source Code Pro"/>
                <a:ea typeface="Source Code Pro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lvl="0">
              <a:defRPr/>
            </a:pPr>
            <a:endParaRPr lang="de-DE"/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Folie mit Code_Ausnahmekomplettfüllend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DB3B170-C8D4-6CD8-C2C6-F5D7831CAAE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49568010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eck 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517748" y="394313"/>
            <a:ext cx="10515600" cy="410729"/>
          </a:xfrm>
        </p:spPr>
        <p:txBody>
          <a:bodyPr vert="horz" anchor="t">
            <a:noAutofit/>
          </a:bodyPr>
          <a:lstStyle>
            <a:lvl1pPr>
              <a:defRPr sz="3500" b="0" i="0">
                <a:latin typeface="Lato Light"/>
              </a:defRPr>
            </a:lvl1pPr>
          </a:lstStyle>
          <a:p>
            <a:pPr>
              <a:defRPr/>
            </a:pPr>
            <a:r>
              <a:rPr lang="de-DE" dirty="0"/>
              <a:t>0X Headline </a:t>
            </a:r>
            <a:endParaRPr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 bwMode="auto">
          <a:xfrm>
            <a:off x="517748" y="1056501"/>
            <a:ext cx="10515599" cy="5076311"/>
          </a:xfrm>
        </p:spPr>
        <p:txBody>
          <a:bodyPr/>
          <a:lstStyle>
            <a:lvl1pPr marL="0" marR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 sz="1600">
                <a:latin typeface="Source Code Pro"/>
                <a:ea typeface="Source Code Pro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lvl="0"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/>
              <a:t>CODE CODE CODE CODE CODE </a:t>
            </a:r>
            <a:endParaRPr/>
          </a:p>
          <a:p>
            <a:pPr lvl="0">
              <a:defRPr/>
            </a:pPr>
            <a:r>
              <a:rPr lang="de-DE"/>
              <a:t>CODE CODE CODE CODE CODE </a:t>
            </a:r>
            <a:endParaRPr/>
          </a:p>
          <a:p>
            <a:pPr marL="0" marR="0" lvl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endParaRPr lang="de-DE"/>
          </a:p>
          <a:p>
            <a:pPr lvl="0">
              <a:defRPr/>
            </a:pPr>
            <a:endParaRPr lang="de-DE"/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2" name="Rechteck 11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DCDAE088-FF36-7AEF-DB69-0A1946A021A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39553794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eck 8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517748" y="394313"/>
            <a:ext cx="10515600" cy="410729"/>
          </a:xfrm>
        </p:spPr>
        <p:txBody>
          <a:bodyPr vert="horz" anchor="t">
            <a:noAutofit/>
          </a:bodyPr>
          <a:lstStyle>
            <a:lvl1pPr>
              <a:defRPr sz="3500" b="0" i="0">
                <a:latin typeface="Lato Light"/>
              </a:defRPr>
            </a:lvl1pPr>
          </a:lstStyle>
          <a:p>
            <a:pPr>
              <a:defRPr/>
            </a:pPr>
            <a:r>
              <a:rPr lang="de-DE" dirty="0"/>
              <a:t>0X Headline </a:t>
            </a:r>
            <a:endParaRPr dirty="0"/>
          </a:p>
        </p:txBody>
      </p:sp>
      <p:sp>
        <p:nvSpPr>
          <p:cNvPr id="4" name="Rechteck 3"/>
          <p:cNvSpPr/>
          <p:nvPr userDrawn="1"/>
        </p:nvSpPr>
        <p:spPr bwMode="auto">
          <a:xfrm>
            <a:off x="517748" y="1293593"/>
            <a:ext cx="5578252" cy="4541519"/>
          </a:xfrm>
          <a:prstGeom prst="rect">
            <a:avLst/>
          </a:prstGeom>
          <a:solidFill>
            <a:srgbClr val="F1F1F1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8" name="Inhaltsplatzhalter 2"/>
          <p:cNvSpPr>
            <a:spLocks noGrp="1"/>
          </p:cNvSpPr>
          <p:nvPr>
            <p:ph idx="1" hasCustomPrompt="1"/>
          </p:nvPr>
        </p:nvSpPr>
        <p:spPr bwMode="auto">
          <a:xfrm>
            <a:off x="644061" y="1539581"/>
            <a:ext cx="5325626" cy="404953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/>
              </a:defRPr>
            </a:lvl1pPr>
            <a:lvl2pPr>
              <a:defRPr sz="2000" b="0" i="0">
                <a:latin typeface="Lato Light"/>
              </a:defRPr>
            </a:lvl2pPr>
            <a:lvl3pPr>
              <a:defRPr sz="1800" b="0" i="0">
                <a:latin typeface="Lato Light"/>
              </a:defRPr>
            </a:lvl3pPr>
            <a:lvl4pPr>
              <a:defRPr sz="1600" b="0" i="0">
                <a:latin typeface="Lato Light"/>
              </a:defRPr>
            </a:lvl4pPr>
            <a:lvl5pPr>
              <a:defRPr sz="1600" b="0" i="0">
                <a:latin typeface="Lato Light"/>
              </a:defRPr>
            </a:lvl5pPr>
          </a:lstStyle>
          <a:p>
            <a:pPr lvl="0">
              <a:defRPr/>
            </a:pPr>
            <a:r>
              <a:rPr lang="de-DE"/>
              <a:t>Bild/Grafik </a:t>
            </a:r>
            <a:endParaRPr/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Macbook Templa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5B7F283E-D662-3DCD-3E38-085AD94CA24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864707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eck 8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517748" y="394313"/>
            <a:ext cx="10515600" cy="410729"/>
          </a:xfrm>
        </p:spPr>
        <p:txBody>
          <a:bodyPr vert="horz" anchor="t">
            <a:noAutofit/>
          </a:bodyPr>
          <a:lstStyle>
            <a:lvl1pPr>
              <a:defRPr sz="3500" b="0" i="0">
                <a:latin typeface="Lato Light"/>
              </a:defRPr>
            </a:lvl1pPr>
          </a:lstStyle>
          <a:p>
            <a:pPr>
              <a:defRPr/>
            </a:pPr>
            <a:r>
              <a:rPr lang="de-DE" dirty="0"/>
              <a:t>0X Headline </a:t>
            </a:r>
            <a:endParaRPr dirty="0"/>
          </a:p>
        </p:txBody>
      </p:sp>
      <p:sp>
        <p:nvSpPr>
          <p:cNvPr id="14" name="Inhaltsplatzhalter 2"/>
          <p:cNvSpPr>
            <a:spLocks noGrp="1"/>
          </p:cNvSpPr>
          <p:nvPr>
            <p:ph idx="1" hasCustomPrompt="1"/>
          </p:nvPr>
        </p:nvSpPr>
        <p:spPr bwMode="auto">
          <a:xfrm>
            <a:off x="1" y="1667152"/>
            <a:ext cx="5778708" cy="3631871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/>
              </a:defRPr>
            </a:lvl1pPr>
            <a:lvl2pPr>
              <a:defRPr sz="2000" b="0" i="0">
                <a:latin typeface="Lato Light"/>
              </a:defRPr>
            </a:lvl2pPr>
            <a:lvl3pPr>
              <a:defRPr sz="1800" b="0" i="0">
                <a:latin typeface="Lato Light"/>
              </a:defRPr>
            </a:lvl3pPr>
            <a:lvl4pPr>
              <a:defRPr sz="1600" b="0" i="0">
                <a:latin typeface="Lato Light"/>
              </a:defRPr>
            </a:lvl4pPr>
            <a:lvl5pPr>
              <a:defRPr sz="1600" b="0" i="0">
                <a:latin typeface="Lato Light"/>
              </a:defRPr>
            </a:lvl5pPr>
          </a:lstStyle>
          <a:p>
            <a:pPr lvl="0">
              <a:defRPr/>
            </a:pPr>
            <a:r>
              <a:rPr lang="de-DE"/>
              <a:t>Bild/Grafik </a:t>
            </a:r>
            <a:endParaRPr/>
          </a:p>
        </p:txBody>
      </p:sp>
      <p:pic>
        <p:nvPicPr>
          <p:cNvPr id="16" name="Grafik 15" descr="Ein Bild, das Text, Monitor, Elektronik, Computer enthält.&#10;&#10;Automatisch generierte Beschreibung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1290252"/>
            <a:ext cx="7348451" cy="4720804"/>
          </a:xfrm>
          <a:prstGeom prst="rect">
            <a:avLst/>
          </a:prstGeom>
        </p:spPr>
      </p:pic>
      <p:sp>
        <p:nvSpPr>
          <p:cNvPr id="8" name="Rechteck 7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phone Templa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D99CEA8-6D3B-98DE-2E1F-89F84940037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19534941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eck 8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517748" y="394313"/>
            <a:ext cx="10515600" cy="410729"/>
          </a:xfrm>
        </p:spPr>
        <p:txBody>
          <a:bodyPr vert="horz" anchor="t">
            <a:noAutofit/>
          </a:bodyPr>
          <a:lstStyle>
            <a:lvl1pPr>
              <a:defRPr sz="3500" b="0" i="0">
                <a:latin typeface="Lato Light"/>
              </a:defRPr>
            </a:lvl1pPr>
          </a:lstStyle>
          <a:p>
            <a:pPr>
              <a:defRPr/>
            </a:pPr>
            <a:r>
              <a:rPr lang="de-DE" dirty="0"/>
              <a:t>0X Headline </a:t>
            </a:r>
            <a:endParaRPr dirty="0"/>
          </a:p>
        </p:txBody>
      </p:sp>
      <p:sp>
        <p:nvSpPr>
          <p:cNvPr id="14" name="Inhaltsplatzhalter 2"/>
          <p:cNvSpPr>
            <a:spLocks noGrp="1"/>
          </p:cNvSpPr>
          <p:nvPr>
            <p:ph idx="1" hasCustomPrompt="1"/>
          </p:nvPr>
        </p:nvSpPr>
        <p:spPr bwMode="auto">
          <a:xfrm>
            <a:off x="1656414" y="1174534"/>
            <a:ext cx="2323476" cy="4896481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/>
              </a:defRPr>
            </a:lvl1pPr>
            <a:lvl2pPr>
              <a:defRPr sz="2000" b="0" i="0">
                <a:latin typeface="Lato Light"/>
              </a:defRPr>
            </a:lvl2pPr>
            <a:lvl3pPr>
              <a:defRPr sz="1800" b="0" i="0">
                <a:latin typeface="Lato Light"/>
              </a:defRPr>
            </a:lvl3pPr>
            <a:lvl4pPr>
              <a:defRPr sz="1600" b="0" i="0">
                <a:latin typeface="Lato Light"/>
              </a:defRPr>
            </a:lvl4pPr>
            <a:lvl5pPr>
              <a:defRPr sz="1600" b="0" i="0">
                <a:latin typeface="Lato Light"/>
              </a:defRPr>
            </a:lvl5pPr>
          </a:lstStyle>
          <a:p>
            <a:pPr lvl="0">
              <a:defRPr/>
            </a:pPr>
            <a:r>
              <a:rPr lang="de-DE"/>
              <a:t>Bild/Grafik </a:t>
            </a:r>
            <a:endParaRPr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>
            <a:off x="1502212" y="1015120"/>
            <a:ext cx="2646865" cy="5209082"/>
          </a:xfrm>
          <a:prstGeom prst="rect">
            <a:avLst/>
          </a:prstGeom>
        </p:spPr>
      </p:pic>
      <p:sp>
        <p:nvSpPr>
          <p:cNvPr id="8" name="Rechteck 7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0" name="Rechteck 9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Iphone Templa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5C28D747-21F3-24D2-C6B4-60A10577AEE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14027299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eck 8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517748" y="394313"/>
            <a:ext cx="10515600" cy="410729"/>
          </a:xfrm>
        </p:spPr>
        <p:txBody>
          <a:bodyPr vert="horz" anchor="t">
            <a:noAutofit/>
          </a:bodyPr>
          <a:lstStyle>
            <a:lvl1pPr>
              <a:defRPr sz="3500" b="0" i="0">
                <a:latin typeface="Lato Light"/>
              </a:defRPr>
            </a:lvl1pPr>
          </a:lstStyle>
          <a:p>
            <a:pPr>
              <a:defRPr/>
            </a:pPr>
            <a:r>
              <a:rPr lang="de-DE" dirty="0"/>
              <a:t>0X Headline </a:t>
            </a:r>
            <a:endParaRPr dirty="0"/>
          </a:p>
        </p:txBody>
      </p:sp>
      <p:sp>
        <p:nvSpPr>
          <p:cNvPr id="14" name="Inhaltsplatzhalter 2"/>
          <p:cNvSpPr>
            <a:spLocks noGrp="1"/>
          </p:cNvSpPr>
          <p:nvPr>
            <p:ph idx="1" hasCustomPrompt="1"/>
          </p:nvPr>
        </p:nvSpPr>
        <p:spPr bwMode="auto">
          <a:xfrm>
            <a:off x="1026826" y="1710791"/>
            <a:ext cx="4542019" cy="3438330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/>
              </a:defRPr>
            </a:lvl1pPr>
            <a:lvl2pPr>
              <a:defRPr sz="2000" b="0" i="0">
                <a:latin typeface="Lato Light"/>
              </a:defRPr>
            </a:lvl2pPr>
            <a:lvl3pPr>
              <a:defRPr sz="1800" b="0" i="0">
                <a:latin typeface="Lato Light"/>
              </a:defRPr>
            </a:lvl3pPr>
            <a:lvl4pPr>
              <a:defRPr sz="1600" b="0" i="0">
                <a:latin typeface="Lato Light"/>
              </a:defRPr>
            </a:lvl4pPr>
            <a:lvl5pPr>
              <a:defRPr sz="1600" b="0" i="0">
                <a:latin typeface="Lato Light"/>
              </a:defRPr>
            </a:lvl5pPr>
          </a:lstStyle>
          <a:p>
            <a:pPr lvl="0">
              <a:defRPr/>
            </a:pPr>
            <a:r>
              <a:rPr lang="de-DE"/>
              <a:t>Bild/Grafik </a:t>
            </a:r>
            <a:endParaRPr/>
          </a:p>
        </p:txBody>
      </p:sp>
      <p:pic>
        <p:nvPicPr>
          <p:cNvPr id="8" name="Grafik 7" descr="Ein Bild, das Text, Monitor, Elektronik, Bildschirm enthält.&#10;&#10;Automatisch generierte Beschreibung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>
            <a:off x="474491" y="1524265"/>
            <a:ext cx="5664765" cy="3809469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 bwMode="auto">
          <a:xfrm>
            <a:off x="265043" y="6592956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Rechteck 10"/>
          <p:cNvSpPr/>
          <p:nvPr userDrawn="1"/>
        </p:nvSpPr>
        <p:spPr bwMode="auto">
          <a:xfrm>
            <a:off x="-1" y="6327912"/>
            <a:ext cx="265044" cy="265044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6033704"/>
              </p:ext>
            </p:extLst>
          </p:nvPr>
        </p:nvGraphicFramePr>
        <p:xfrm>
          <a:off x="1587" y="1587"/>
          <a:ext cx="122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2" imgW="7772400" imgH="10058400" progId="TCLayout.ActiveDocument.1">
                  <p:embed/>
                </p:oleObj>
              </mc:Choice>
              <mc:Fallback>
                <p:oleObj name="think-cell Slide" r:id="rId12" imgW="7772400" imgH="10058400" progId="TCLayout.ActiveDocument.1">
                  <p:embed/>
                  <p:pic>
                    <p:nvPicPr>
                      <p:cNvPr id="2" name=""/>
                      <p:cNvPicPr/>
                      <p:nvPr/>
                    </p:nvPicPr>
                    <p:blipFill>
                      <a:blip r:embed="rId13"/>
                      <a:stretch/>
                    </p:blipFill>
                    <p:spPr bwMode="auto">
                      <a:xfrm>
                        <a:off x="1587" y="1587"/>
                        <a:ext cx="122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C445101-65EE-0048-9A14-29E3837D9AD2}" type="datetimeFigureOut">
              <a:rPr lang="de-DE"/>
              <a:t>02.03.23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A70E1B9-DFD7-0A42-890A-819B1ED8E014}" type="slidenum">
              <a:rPr lang="de-DE"/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4v"/><Relationship Id="rId7" Type="http://schemas.openxmlformats.org/officeDocument/2006/relationships/image" Target="../media/image22.png"/><Relationship Id="rId2" Type="http://schemas.microsoft.com/office/2007/relationships/media" Target="../media/media1.m4v"/><Relationship Id="rId1" Type="http://schemas.openxmlformats.org/officeDocument/2006/relationships/tags" Target="../tags/tag17.x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20.bin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5" Type="http://schemas.openxmlformats.org/officeDocument/2006/relationships/image" Target="../media/image23.tiff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5" Type="http://schemas.openxmlformats.org/officeDocument/2006/relationships/image" Target="../media/image24.tiff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Relationship Id="rId4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4" Type="http://schemas.openxmlformats.org/officeDocument/2006/relationships/image" Target="../media/image2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4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4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Relationship Id="rId4" Type="http://schemas.openxmlformats.org/officeDocument/2006/relationships/image" Target="../media/image31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5" Type="http://schemas.openxmlformats.org/officeDocument/2006/relationships/image" Target="../media/image34.jpeg"/><Relationship Id="rId4" Type="http://schemas.openxmlformats.org/officeDocument/2006/relationships/image" Target="../media/image3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6.xml"/><Relationship Id="rId5" Type="http://schemas.openxmlformats.org/officeDocument/2006/relationships/image" Target="../media/image32.png"/><Relationship Id="rId4" Type="http://schemas.openxmlformats.org/officeDocument/2006/relationships/image" Target="../media/image3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Relationship Id="rId4" Type="http://schemas.openxmlformats.org/officeDocument/2006/relationships/image" Target="../media/image3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1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5" Type="http://schemas.openxmlformats.org/officeDocument/2006/relationships/image" Target="../media/image20.jpeg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5" Type="http://schemas.openxmlformats.org/officeDocument/2006/relationships/image" Target="../media/image21.tiff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6514742"/>
              </p:ext>
            </p:extLst>
          </p:nvPr>
        </p:nvGraphicFramePr>
        <p:xfrm>
          <a:off x="1587" y="1587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0" imgH="0" progId="TCLayout.ActiveDocument.1">
                  <p:embed/>
                </p:oleObj>
              </mc:Choice>
              <mc:Fallback>
                <p:oleObj name="think-cell Slide" r:id="rId3" imgW="0" imgH="0" progId="TCLayout.ActiveDocument.1">
                  <p:embed/>
                  <p:pic>
                    <p:nvPicPr>
                      <p:cNvPr id="17" name="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1587" y="1587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ctrTitle"/>
          </p:nvPr>
        </p:nvSpPr>
        <p:spPr bwMode="auto">
          <a:xfrm>
            <a:off x="764447" y="2040732"/>
            <a:ext cx="7851833" cy="812204"/>
          </a:xfrm>
        </p:spPr>
        <p:txBody>
          <a:bodyPr vert="horz" anchor="t">
            <a:normAutofit/>
          </a:bodyPr>
          <a:lstStyle/>
          <a:p>
            <a:pPr>
              <a:defRPr/>
            </a:pPr>
            <a:r>
              <a:rPr lang="de-DE" dirty="0">
                <a:latin typeface="Chakra Petch"/>
                <a:cs typeface="Chakra Petch"/>
              </a:rPr>
              <a:t>Digital Innovation – </a:t>
            </a:r>
            <a:r>
              <a:rPr lang="de-DE" dirty="0" err="1">
                <a:latin typeface="Chakra Petch"/>
                <a:cs typeface="Chakra Petch"/>
              </a:rPr>
              <a:t>Evaluate</a:t>
            </a:r>
            <a:endParaRPr dirty="0">
              <a:latin typeface="Chakra Petch"/>
              <a:cs typeface="Chakra Petch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auto">
          <a:xfrm>
            <a:off x="764447" y="2678233"/>
            <a:ext cx="4114851" cy="1366825"/>
          </a:xfrm>
        </p:spPr>
        <p:txBody>
          <a:bodyPr>
            <a:normAutofit/>
          </a:bodyPr>
          <a:lstStyle/>
          <a:p>
            <a:pPr>
              <a:defRPr/>
            </a:pPr>
            <a:endParaRPr lang="de-DE" dirty="0">
              <a:latin typeface="Lato Light"/>
              <a:ea typeface="Roboto Light"/>
              <a:cs typeface="Helvetica Neue Condensed Black"/>
            </a:endParaRPr>
          </a:p>
          <a:p>
            <a:pPr>
              <a:defRPr/>
            </a:pPr>
            <a:endParaRPr lang="de-DE" dirty="0">
              <a:latin typeface="Lato Light"/>
              <a:ea typeface="Roboto Light"/>
              <a:cs typeface="Helvetica Neue Condensed Black"/>
            </a:endParaRPr>
          </a:p>
          <a:p>
            <a:pPr>
              <a:defRPr/>
            </a:pPr>
            <a:r>
              <a:rPr lang="de-DE" dirty="0">
                <a:latin typeface="Lato Light"/>
                <a:ea typeface="Roboto Light"/>
                <a:cs typeface="Helvetica Neue Condensed Black"/>
              </a:rPr>
              <a:t>Prof. Dr. Markus Heckner</a:t>
            </a:r>
            <a:endParaRPr lang="de-DE" dirty="0">
              <a:latin typeface="Lato Light"/>
              <a:ea typeface="Roboto Light"/>
              <a:cs typeface="HELVETICA NEUE CONDENSED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2C70912A-379B-DA7E-BA71-702DAF2F81D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2C70912A-379B-DA7E-BA71-702DAF2F81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A2A5946-1945-2F95-A221-95A4100D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GB" dirty="0" err="1"/>
              <a:t>Beispiele</a:t>
            </a:r>
            <a:r>
              <a:rPr lang="en-GB" dirty="0"/>
              <a:t> für </a:t>
            </a:r>
            <a:r>
              <a:rPr lang="en-GB" dirty="0" err="1"/>
              <a:t>Prototypen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A71E96-6900-8193-3A03-4FE7EB22EE6A}"/>
              </a:ext>
            </a:extLst>
          </p:cNvPr>
          <p:cNvSpPr txBox="1"/>
          <p:nvPr/>
        </p:nvSpPr>
        <p:spPr>
          <a:xfrm>
            <a:off x="536412" y="6463687"/>
            <a:ext cx="39180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Quelle: https://</a:t>
            </a:r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www.youtube.com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/</a:t>
            </a:r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watch?v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=GrV2SZuRPv0&amp;t=1s </a:t>
            </a:r>
          </a:p>
        </p:txBody>
      </p:sp>
      <p:pic>
        <p:nvPicPr>
          <p:cNvPr id="4" name="Hanmail Paper Prototype.m4v">
            <a:hlinkClick r:id="" action="ppaction://media"/>
            <a:extLst>
              <a:ext uri="{FF2B5EF4-FFF2-40B4-BE49-F238E27FC236}">
                <a16:creationId xmlns:a16="http://schemas.microsoft.com/office/drawing/2014/main" id="{28117A71-1A37-6FEC-8E7A-288E9C51CFA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660164" y="1225562"/>
            <a:ext cx="6230768" cy="481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44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2C70912A-379B-DA7E-BA71-702DAF2F81D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2C70912A-379B-DA7E-BA71-702DAF2F81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A2A5946-1945-2F95-A221-95A4100D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GB" dirty="0" err="1"/>
              <a:t>Beispiele</a:t>
            </a:r>
            <a:r>
              <a:rPr lang="en-GB" dirty="0"/>
              <a:t> für </a:t>
            </a:r>
            <a:r>
              <a:rPr lang="en-GB" dirty="0" err="1"/>
              <a:t>Prototypen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A71E96-6900-8193-3A03-4FE7EB22EE6A}"/>
              </a:ext>
            </a:extLst>
          </p:cNvPr>
          <p:cNvSpPr txBox="1"/>
          <p:nvPr/>
        </p:nvSpPr>
        <p:spPr>
          <a:xfrm>
            <a:off x="536412" y="6463687"/>
            <a:ext cx="68419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Bildquelle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 http://cuhsxov73uxte8o3fsfcl91m.wpengine.netdna-cdn.com/</a:t>
            </a:r>
            <a:r>
              <a:rPr lang="de-DE" sz="1000" dirty="0" err="1">
                <a:latin typeface="Roboto Light" charset="0"/>
                <a:ea typeface="Roboto Light" charset="0"/>
                <a:cs typeface="Roboto Light" charset="0"/>
              </a:rPr>
              <a:t>wp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-content/</a:t>
            </a:r>
            <a:r>
              <a:rPr lang="de-DE" sz="1000" dirty="0" err="1">
                <a:latin typeface="Roboto Light" charset="0"/>
                <a:ea typeface="Roboto Light" charset="0"/>
                <a:cs typeface="Roboto Light" charset="0"/>
              </a:rPr>
              <a:t>uploads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/2015/10/</a:t>
            </a:r>
            <a:r>
              <a:rPr lang="de-DE" sz="1000" dirty="0" err="1">
                <a:latin typeface="Roboto Light" charset="0"/>
                <a:ea typeface="Roboto Light" charset="0"/>
                <a:cs typeface="Roboto Light" charset="0"/>
              </a:rPr>
              <a:t>Prototyping.jpg</a:t>
            </a:r>
            <a:endParaRPr lang="en-GB" sz="1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CBF949-30FA-2AFF-C7E3-80063E05D4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539" y="1400100"/>
            <a:ext cx="7115188" cy="419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51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2C70912A-379B-DA7E-BA71-702DAF2F81D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2C70912A-379B-DA7E-BA71-702DAF2F81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A2A5946-1945-2F95-A221-95A4100D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GB" dirty="0" err="1"/>
              <a:t>Beispiele</a:t>
            </a:r>
            <a:r>
              <a:rPr lang="en-GB" dirty="0"/>
              <a:t> für </a:t>
            </a:r>
            <a:r>
              <a:rPr lang="en-GB" dirty="0" err="1"/>
              <a:t>Prototypen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A71E96-6900-8193-3A03-4FE7EB22EE6A}"/>
              </a:ext>
            </a:extLst>
          </p:cNvPr>
          <p:cNvSpPr txBox="1"/>
          <p:nvPr/>
        </p:nvSpPr>
        <p:spPr>
          <a:xfrm>
            <a:off x="536412" y="6463687"/>
            <a:ext cx="4230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Bildquelle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 https://</a:t>
            </a:r>
            <a:r>
              <a:rPr lang="de-DE" sz="1000" dirty="0" err="1">
                <a:latin typeface="Roboto Light" charset="0"/>
                <a:ea typeface="Roboto Light" charset="0"/>
                <a:cs typeface="Roboto Light" charset="0"/>
              </a:rPr>
              <a:t>sidlaurea.files.wordpress.com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/2013/10/img_2253.jpg</a:t>
            </a:r>
          </a:p>
          <a:p>
            <a:endParaRPr lang="en-GB" sz="1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4EB1AA-AED7-0B29-8E69-4CB26D88A7A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9083" y="1394233"/>
            <a:ext cx="5633689" cy="420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503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F43A6-6FE7-6948-8814-CE53CE8DC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Prototyping</a:t>
            </a:r>
            <a:r>
              <a:rPr lang="de-DE" dirty="0"/>
              <a:t> mit Scenes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87E624-E9C5-8647-AF16-4F3D34581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6EA1323-965C-0742-806D-06C14CDC1E0E}" type="slidenum">
              <a:rPr lang="de-DE" smtClean="0"/>
              <a:pPr/>
              <a:t>13</a:t>
            </a:fld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350724-EF7D-614A-B7F5-4E21CF82DF6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92547"/>
            <a:ext cx="12192000" cy="327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138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6C601-649D-394F-9410-626DD3B60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Emotionen mit Scenes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7E18A4-BC0C-294F-A1C1-ED51CF774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6EA1323-965C-0742-806D-06C14CDC1E0E}" type="slidenum">
              <a:rPr lang="de-DE" smtClean="0"/>
              <a:pPr/>
              <a:t>14</a:t>
            </a:fld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CD1ED-651B-2D4D-9175-08CC04FA816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098550"/>
            <a:ext cx="109347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13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6EA1323-965C-0742-806D-06C14CDC1E0E}" type="slidenum">
              <a:rPr lang="de-DE" smtClean="0"/>
              <a:pPr/>
              <a:t>15</a:t>
            </a:fld>
            <a:endParaRPr lang="de-D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200" y="717550"/>
            <a:ext cx="9499600" cy="5422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46200" y="6311267"/>
            <a:ext cx="2932333" cy="36512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Quelle: Gould, Conti &amp; </a:t>
            </a:r>
            <a:r>
              <a:rPr lang="de-DE" sz="1000" dirty="0" err="1">
                <a:latin typeface="Roboto Light" charset="0"/>
                <a:ea typeface="Roboto Light" charset="0"/>
                <a:cs typeface="Roboto Light" charset="0"/>
              </a:rPr>
              <a:t>Hovanyecz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 (1983)</a:t>
            </a:r>
          </a:p>
        </p:txBody>
      </p:sp>
    </p:spTree>
    <p:extLst>
      <p:ext uri="{BB962C8B-B14F-4D97-AF65-F5344CB8AC3E}">
        <p14:creationId xmlns:p14="http://schemas.microsoft.com/office/powerpoint/2010/main" val="2114911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27875E05-CAB4-273E-A184-5CDFA95150F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9889176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27875E05-CAB4-273E-A184-5CDFA95150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84A631D-3A70-DDE2-1D2A-DB17DE135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2636912"/>
            <a:ext cx="10515600" cy="410729"/>
          </a:xfrm>
        </p:spPr>
        <p:txBody>
          <a:bodyPr vert="horz"/>
          <a:lstStyle/>
          <a:p>
            <a:r>
              <a:rPr lang="de-DE" dirty="0"/>
              <a:t>Testen</a:t>
            </a:r>
          </a:p>
        </p:txBody>
      </p:sp>
    </p:spTree>
    <p:extLst>
      <p:ext uri="{BB962C8B-B14F-4D97-AF65-F5344CB8AC3E}">
        <p14:creationId xmlns:p14="http://schemas.microsoft.com/office/powerpoint/2010/main" val="3705675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34B01A-B38E-804C-8E94-3845B11DF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6EA1323-965C-0742-806D-06C14CDC1E0E}" type="slidenum">
              <a:rPr lang="de-DE" smtClean="0"/>
              <a:pPr/>
              <a:t>17</a:t>
            </a:fld>
            <a:endParaRPr lang="de-DE"/>
          </a:p>
        </p:txBody>
      </p:sp>
      <p:pic>
        <p:nvPicPr>
          <p:cNvPr id="6" name="Picture 2" descr="https://cdn-images-1.medium.com/max/800/0*E1u-16ZVajiUzi6F.png">
            <a:extLst>
              <a:ext uri="{FF2B5EF4-FFF2-40B4-BE49-F238E27FC236}">
                <a16:creationId xmlns:a16="http://schemas.microsoft.com/office/drawing/2014/main" id="{1352E54E-F486-5041-8CB7-7A411585C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56385" y="1265186"/>
            <a:ext cx="8496944" cy="424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2">
            <a:extLst>
              <a:ext uri="{FF2B5EF4-FFF2-40B4-BE49-F238E27FC236}">
                <a16:creationId xmlns:a16="http://schemas.microsoft.com/office/drawing/2014/main" id="{C7788629-99B8-CE4E-A365-87C4162F402F}"/>
              </a:ext>
            </a:extLst>
          </p:cNvPr>
          <p:cNvSpPr/>
          <p:nvPr/>
        </p:nvSpPr>
        <p:spPr>
          <a:xfrm>
            <a:off x="9301201" y="5521742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David Travis</a:t>
            </a:r>
            <a:endParaRPr lang="en-US" sz="1600" dirty="0">
              <a:effectLst/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25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35788B44-0AA9-3C2D-8A8F-F11BA87125B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4548863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85F2317-B4C4-FF3A-C131-E8FDC44F1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Das Interview in 5 Akten (5 Act Interview)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00FBA-22AF-6768-4469-32BC940C8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 err="1"/>
              <a:t>Freundliches</a:t>
            </a:r>
            <a:r>
              <a:rPr lang="en-GB" dirty="0"/>
              <a:t> </a:t>
            </a:r>
            <a:r>
              <a:rPr lang="en-GB" dirty="0" err="1"/>
              <a:t>Willkommen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Beginn</a:t>
            </a:r>
            <a:r>
              <a:rPr lang="en-GB" dirty="0"/>
              <a:t> des Interviews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Eine </a:t>
            </a:r>
            <a:r>
              <a:rPr lang="en-GB" dirty="0" err="1"/>
              <a:t>Reihe</a:t>
            </a:r>
            <a:r>
              <a:rPr lang="en-GB" dirty="0"/>
              <a:t> </a:t>
            </a:r>
            <a:r>
              <a:rPr lang="en-GB" dirty="0" err="1"/>
              <a:t>allgemeiner</a:t>
            </a:r>
            <a:r>
              <a:rPr lang="en-GB" dirty="0"/>
              <a:t>, </a:t>
            </a:r>
            <a:r>
              <a:rPr lang="en-GB" dirty="0" err="1"/>
              <a:t>offener</a:t>
            </a:r>
            <a:r>
              <a:rPr lang="en-GB" dirty="0"/>
              <a:t> </a:t>
            </a:r>
            <a:r>
              <a:rPr lang="en-GB" dirty="0" err="1"/>
              <a:t>Fragen</a:t>
            </a:r>
            <a:r>
              <a:rPr lang="en-GB" dirty="0"/>
              <a:t> </a:t>
            </a:r>
            <a:r>
              <a:rPr lang="en-GB" dirty="0" err="1"/>
              <a:t>zum</a:t>
            </a:r>
            <a:r>
              <a:rPr lang="en-GB" dirty="0"/>
              <a:t> </a:t>
            </a:r>
            <a:r>
              <a:rPr lang="en-GB" dirty="0" err="1"/>
              <a:t>Kontext</a:t>
            </a:r>
            <a:r>
              <a:rPr lang="en-GB" dirty="0"/>
              <a:t> des </a:t>
            </a:r>
            <a:r>
              <a:rPr lang="en-GB" dirty="0" err="1"/>
              <a:t>Nutzers</a:t>
            </a: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Einführung</a:t>
            </a:r>
            <a:r>
              <a:rPr lang="en-GB" dirty="0"/>
              <a:t> in den / die </a:t>
            </a:r>
            <a:r>
              <a:rPr lang="en-GB" dirty="0" err="1"/>
              <a:t>Prototypen</a:t>
            </a: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Detaillierte</a:t>
            </a:r>
            <a:r>
              <a:rPr lang="en-GB" dirty="0"/>
              <a:t> </a:t>
            </a:r>
            <a:r>
              <a:rPr lang="en-GB" dirty="0" err="1"/>
              <a:t>Aufgaben</a:t>
            </a:r>
            <a:r>
              <a:rPr lang="en-GB" dirty="0"/>
              <a:t> (</a:t>
            </a:r>
            <a:r>
              <a:rPr lang="en-GB" dirty="0" err="1"/>
              <a:t>Szenarien</a:t>
            </a:r>
            <a:r>
              <a:rPr lang="en-GB" dirty="0"/>
              <a:t>) um den </a:t>
            </a:r>
            <a:r>
              <a:rPr lang="en-GB" dirty="0" err="1"/>
              <a:t>Nutzer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dem</a:t>
            </a:r>
            <a:r>
              <a:rPr lang="en-GB" dirty="0"/>
              <a:t> </a:t>
            </a:r>
            <a:r>
              <a:rPr lang="en-GB" dirty="0" err="1"/>
              <a:t>Prototyp</a:t>
            </a:r>
            <a:r>
              <a:rPr lang="en-GB" dirty="0"/>
              <a:t> </a:t>
            </a:r>
            <a:r>
              <a:rPr lang="en-GB" dirty="0" err="1"/>
              <a:t>interagieren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lassen</a:t>
            </a: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Kurzes</a:t>
            </a:r>
            <a:r>
              <a:rPr lang="en-GB" dirty="0"/>
              <a:t> Debriefing um </a:t>
            </a:r>
            <a:r>
              <a:rPr lang="en-GB" dirty="0" err="1"/>
              <a:t>allgemeine</a:t>
            </a:r>
            <a:r>
              <a:rPr lang="en-GB" dirty="0"/>
              <a:t> </a:t>
            </a:r>
            <a:r>
              <a:rPr lang="en-GB" dirty="0" err="1"/>
              <a:t>Eindrücke</a:t>
            </a:r>
            <a:r>
              <a:rPr lang="en-GB" dirty="0"/>
              <a:t> und </a:t>
            </a:r>
            <a:r>
              <a:rPr lang="en-GB" dirty="0" err="1"/>
              <a:t>Gedanken</a:t>
            </a:r>
            <a:r>
              <a:rPr lang="en-GB" dirty="0"/>
              <a:t> des </a:t>
            </a:r>
            <a:r>
              <a:rPr lang="en-GB" dirty="0" err="1"/>
              <a:t>Nutzers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erfahren</a:t>
            </a:r>
            <a:endParaRPr lang="en-GB" dirty="0"/>
          </a:p>
          <a:p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6B1993-077B-3E9D-81A0-5B4D926E4EE5}"/>
              </a:ext>
            </a:extLst>
          </p:cNvPr>
          <p:cNvSpPr txBox="1"/>
          <p:nvPr/>
        </p:nvSpPr>
        <p:spPr>
          <a:xfrm>
            <a:off x="543347" y="6237312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Quelle: Knapp (2016)</a:t>
            </a:r>
          </a:p>
        </p:txBody>
      </p:sp>
    </p:spTree>
    <p:extLst>
      <p:ext uri="{BB962C8B-B14F-4D97-AF65-F5344CB8AC3E}">
        <p14:creationId xmlns:p14="http://schemas.microsoft.com/office/powerpoint/2010/main" val="3452079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F0584D8-E865-D3CC-1B01-BAE7D6BCBCC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8036248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86F4136-9685-93CF-1595-64381175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DE" dirty="0"/>
              <a:t>Think Aloud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2F6A2-524F-97FC-2C4C-D1327FD83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Testpersonen sollen Gedanken während des Tests laut aussprechen</a:t>
            </a:r>
          </a:p>
          <a:p>
            <a:r>
              <a:rPr lang="en-DE" dirty="0"/>
              <a:t>Durch Verbalisierung erfährt das Team mehr über die Geanken der Testpersonen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7F0D6F-8D10-44B0-B17C-2754A61DA4B1}"/>
              </a:ext>
            </a:extLst>
          </p:cNvPr>
          <p:cNvSpPr txBox="1"/>
          <p:nvPr/>
        </p:nvSpPr>
        <p:spPr>
          <a:xfrm>
            <a:off x="536412" y="6463687"/>
            <a:ext cx="46698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Quelle: https://</a:t>
            </a:r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www.nngroup.com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/articles/thinking-aloud-the-1-usability-tool/</a:t>
            </a:r>
          </a:p>
        </p:txBody>
      </p:sp>
    </p:spTree>
    <p:extLst>
      <p:ext uri="{BB962C8B-B14F-4D97-AF65-F5344CB8AC3E}">
        <p14:creationId xmlns:p14="http://schemas.microsoft.com/office/powerpoint/2010/main" val="3361289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/>
        </p:nvGraphicFramePr>
        <p:xfrm>
          <a:off x="1587" y="1587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0" imgH="0" progId="TCLayout.ActiveDocument.1">
                  <p:embed/>
                </p:oleObj>
              </mc:Choice>
              <mc:Fallback>
                <p:oleObj name="think-cell Slide" r:id="rId3" imgW="0" imgH="0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1587" y="1587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/>
        </p:nvSpPr>
        <p:spPr bwMode="auto">
          <a:xfrm>
            <a:off x="-96689" y="1052736"/>
            <a:ext cx="5040549" cy="576064"/>
          </a:xfrm>
          <a:prstGeom prst="rect">
            <a:avLst/>
          </a:prstGeom>
          <a:solidFill>
            <a:srgbClr val="C6E4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 vert="horz"/>
          <a:lstStyle/>
          <a:p>
            <a:pPr>
              <a:defRPr/>
            </a:pPr>
            <a:r>
              <a:rPr lang="de-DE"/>
              <a:t>Agenda </a:t>
            </a:r>
            <a:endParaRPr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 bwMode="auto">
          <a:xfrm>
            <a:off x="517747" y="1111183"/>
            <a:ext cx="6700737" cy="4911547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de-DE" dirty="0"/>
              <a:t>Überblick Phase </a:t>
            </a:r>
            <a:r>
              <a:rPr lang="de-DE" dirty="0" err="1"/>
              <a:t>Evaluate</a:t>
            </a:r>
            <a:endParaRPr lang="de-DE" dirty="0"/>
          </a:p>
          <a:p>
            <a:pPr>
              <a:defRPr/>
            </a:pPr>
            <a:r>
              <a:rPr lang="de-DE" dirty="0"/>
              <a:t>Methoden</a:t>
            </a:r>
          </a:p>
          <a:p>
            <a:pPr>
              <a:defRPr/>
            </a:pPr>
            <a:r>
              <a:rPr lang="de-DE" dirty="0"/>
              <a:t>Fazit</a:t>
            </a:r>
            <a:endParaRPr dirty="0"/>
          </a:p>
          <a:p>
            <a:pPr>
              <a:defRPr/>
            </a:pPr>
            <a:endParaRPr lang="de-DE" dirty="0"/>
          </a:p>
          <a:p>
            <a:pPr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cxnSp>
        <p:nvCxnSpPr>
          <p:cNvPr id="6" name="Gerader Verbinder 5"/>
          <p:cNvCxnSpPr>
            <a:cxnSpLocks/>
          </p:cNvCxnSpPr>
          <p:nvPr/>
        </p:nvCxnSpPr>
        <p:spPr bwMode="auto">
          <a:xfrm>
            <a:off x="263352" y="-27384"/>
            <a:ext cx="0" cy="6957392"/>
          </a:xfrm>
          <a:prstGeom prst="line">
            <a:avLst/>
          </a:prstGeom>
          <a:ln w="57150">
            <a:solidFill>
              <a:srgbClr val="3B9C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 </a:t>
            </a:r>
            <a:r>
              <a:rPr lang="de-DE" dirty="0" err="1"/>
              <a:t>Grid</a:t>
            </a:r>
            <a:r>
              <a:rPr lang="de-DE" dirty="0"/>
              <a:t> und Interaktion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6EA1323-965C-0742-806D-06C14CDC1E0E}" type="slidenum">
              <a:rPr lang="de-DE" smtClean="0"/>
              <a:pPr/>
              <a:t>20</a:t>
            </a:fld>
            <a:endParaRPr lang="de-DE"/>
          </a:p>
        </p:txBody>
      </p:sp>
      <p:grpSp>
        <p:nvGrpSpPr>
          <p:cNvPr id="12" name="Group 11"/>
          <p:cNvGrpSpPr/>
          <p:nvPr/>
        </p:nvGrpSpPr>
        <p:grpSpPr>
          <a:xfrm>
            <a:off x="3404382" y="1028502"/>
            <a:ext cx="5020607" cy="5020607"/>
            <a:chOff x="3996784" y="1603718"/>
            <a:chExt cx="4276578" cy="4276578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6135073" y="1603718"/>
              <a:ext cx="0" cy="4276578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>
              <a:off x="6135073" y="1603718"/>
              <a:ext cx="0" cy="4276578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3404382" y="2799471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de-DE" sz="16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02856" y="2049489"/>
            <a:ext cx="1860451" cy="43609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de-DE" dirty="0">
                <a:latin typeface="Roboto Light" charset="0"/>
                <a:ea typeface="Roboto Light" charset="0"/>
                <a:cs typeface="Roboto Light" charset="0"/>
              </a:rPr>
              <a:t>Was hat funktioniert?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65949" y="2049489"/>
            <a:ext cx="1860451" cy="43609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de-DE" dirty="0">
                <a:latin typeface="Roboto Light" charset="0"/>
                <a:ea typeface="Roboto Light" charset="0"/>
                <a:cs typeface="Roboto Light" charset="0"/>
              </a:rPr>
              <a:t>Was könnte verbessert werden?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2856" y="4314875"/>
            <a:ext cx="1860451" cy="43609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de-DE" dirty="0">
                <a:latin typeface="Roboto Light" charset="0"/>
                <a:ea typeface="Roboto Light" charset="0"/>
                <a:cs typeface="Roboto Light" charset="0"/>
              </a:rPr>
              <a:t>Welche offenen Fragen stehen noch im Raum?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174353" y="4314875"/>
            <a:ext cx="1860451" cy="43609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de-DE" dirty="0">
                <a:latin typeface="Roboto Light" charset="0"/>
                <a:ea typeface="Roboto Light" charset="0"/>
                <a:cs typeface="Roboto Light" charset="0"/>
              </a:rPr>
              <a:t>Gibt es neue Ideen?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661012" y="5807076"/>
            <a:ext cx="4670474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de-DE" sz="1200" dirty="0">
                <a:latin typeface="Roboto Light" charset="0"/>
                <a:ea typeface="Roboto Light" charset="0"/>
                <a:cs typeface="Roboto Light" charset="0"/>
              </a:rPr>
              <a:t>Das Template erlaubt es das aus den Tests</a:t>
            </a:r>
          </a:p>
          <a:p>
            <a:r>
              <a:rPr lang="de-DE" sz="1200" dirty="0">
                <a:latin typeface="Roboto Light" charset="0"/>
                <a:ea typeface="Roboto Light" charset="0"/>
                <a:cs typeface="Roboto Light" charset="0"/>
              </a:rPr>
              <a:t>erhaltene Feedback zu strukturieren, um es für die</a:t>
            </a:r>
          </a:p>
          <a:p>
            <a:r>
              <a:rPr lang="de-DE" sz="1200" dirty="0">
                <a:latin typeface="Roboto Light" charset="0"/>
                <a:ea typeface="Roboto Light" charset="0"/>
                <a:cs typeface="Roboto Light" charset="0"/>
              </a:rPr>
              <a:t>weitere Arbeit zu dokumentieren.</a:t>
            </a:r>
          </a:p>
        </p:txBody>
      </p:sp>
    </p:spTree>
    <p:extLst>
      <p:ext uri="{BB962C8B-B14F-4D97-AF65-F5344CB8AC3E}">
        <p14:creationId xmlns:p14="http://schemas.microsoft.com/office/powerpoint/2010/main" val="33989153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27875E05-CAB4-273E-A184-5CDFA95150F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2022286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27875E05-CAB4-273E-A184-5CDFA95150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84A631D-3A70-DDE2-1D2A-DB17DE135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2636912"/>
            <a:ext cx="10515600" cy="410729"/>
          </a:xfrm>
        </p:spPr>
        <p:txBody>
          <a:bodyPr vert="horz"/>
          <a:lstStyle/>
          <a:p>
            <a:r>
              <a:rPr lang="de-DE" dirty="0"/>
              <a:t>Business Model Canvas</a:t>
            </a:r>
          </a:p>
        </p:txBody>
      </p:sp>
    </p:spTree>
    <p:extLst>
      <p:ext uri="{BB962C8B-B14F-4D97-AF65-F5344CB8AC3E}">
        <p14:creationId xmlns:p14="http://schemas.microsoft.com/office/powerpoint/2010/main" val="26628511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A3578E86-4F51-54FF-63AA-757B34B1752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03869645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AB64BFA-9B00-8657-766C-CDA733AD7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GB" dirty="0"/>
              <a:t>Business Model Canvas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CE78A-7807-61B2-3E39-6B2E461B8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marL="0" indent="0">
              <a:buNone/>
            </a:pPr>
            <a:r>
              <a:rPr lang="en-GB" dirty="0"/>
              <a:t>Das </a:t>
            </a:r>
            <a:r>
              <a:rPr lang="en-GB" dirty="0" err="1"/>
              <a:t>Geschäftsmodell</a:t>
            </a:r>
            <a:r>
              <a:rPr lang="en-GB" dirty="0"/>
              <a:t> (Business Model) </a:t>
            </a:r>
            <a:r>
              <a:rPr lang="en-GB" dirty="0" err="1"/>
              <a:t>einer</a:t>
            </a:r>
            <a:r>
              <a:rPr lang="en-GB" dirty="0"/>
              <a:t> Idee / </a:t>
            </a:r>
            <a:r>
              <a:rPr lang="en-GB" dirty="0" err="1"/>
              <a:t>eines</a:t>
            </a:r>
            <a:r>
              <a:rPr lang="en-GB" dirty="0"/>
              <a:t> </a:t>
            </a:r>
            <a:r>
              <a:rPr lang="en-GB" dirty="0" err="1"/>
              <a:t>Startups</a:t>
            </a:r>
            <a:r>
              <a:rPr lang="en-GB" dirty="0"/>
              <a:t> / </a:t>
            </a:r>
            <a:r>
              <a:rPr lang="en-GB" dirty="0" err="1"/>
              <a:t>eines</a:t>
            </a:r>
            <a:r>
              <a:rPr lang="en-GB" dirty="0"/>
              <a:t> </a:t>
            </a:r>
            <a:r>
              <a:rPr lang="en-GB" dirty="0" err="1"/>
              <a:t>Unternehmens</a:t>
            </a:r>
            <a:r>
              <a:rPr lang="en-GB" dirty="0"/>
              <a:t> </a:t>
            </a:r>
            <a:r>
              <a:rPr lang="en-GB" dirty="0" err="1"/>
              <a:t>beschreibt</a:t>
            </a:r>
            <a:r>
              <a:rPr lang="en-GB" dirty="0"/>
              <a:t>, </a:t>
            </a:r>
            <a:r>
              <a:rPr lang="en-GB" dirty="0" err="1"/>
              <a:t>welche</a:t>
            </a:r>
            <a:r>
              <a:rPr lang="en-GB" dirty="0"/>
              <a:t> </a:t>
            </a:r>
            <a:r>
              <a:rPr lang="en-GB" dirty="0" err="1"/>
              <a:t>Ressourcen</a:t>
            </a:r>
            <a:r>
              <a:rPr lang="en-GB" dirty="0"/>
              <a:t> für die </a:t>
            </a:r>
            <a:r>
              <a:rPr lang="en-GB" dirty="0" err="1"/>
              <a:t>Entwicklung</a:t>
            </a:r>
            <a:r>
              <a:rPr lang="en-GB" dirty="0"/>
              <a:t> </a:t>
            </a:r>
            <a:r>
              <a:rPr lang="en-GB" dirty="0" err="1"/>
              <a:t>eines</a:t>
            </a:r>
            <a:r>
              <a:rPr lang="en-GB" dirty="0"/>
              <a:t> (</a:t>
            </a:r>
            <a:r>
              <a:rPr lang="en-GB" dirty="0" err="1"/>
              <a:t>digitalen</a:t>
            </a:r>
            <a:r>
              <a:rPr lang="en-GB" dirty="0"/>
              <a:t>) </a:t>
            </a:r>
            <a:r>
              <a:rPr lang="en-GB" dirty="0" err="1"/>
              <a:t>Produkts</a:t>
            </a:r>
            <a:r>
              <a:rPr lang="en-GB" dirty="0"/>
              <a:t> / </a:t>
            </a:r>
            <a:r>
              <a:rPr lang="en-GB" dirty="0" err="1"/>
              <a:t>einer</a:t>
            </a:r>
            <a:r>
              <a:rPr lang="en-GB" dirty="0"/>
              <a:t> </a:t>
            </a:r>
            <a:r>
              <a:rPr lang="en-GB" dirty="0" err="1"/>
              <a:t>Dienstleistung</a:t>
            </a:r>
            <a:r>
              <a:rPr lang="en-GB" dirty="0"/>
              <a:t> </a:t>
            </a:r>
            <a:r>
              <a:rPr lang="en-GB" dirty="0" err="1"/>
              <a:t>aufgebracht</a:t>
            </a:r>
            <a:r>
              <a:rPr lang="en-GB" dirty="0"/>
              <a:t> </a:t>
            </a:r>
            <a:r>
              <a:rPr lang="en-GB" dirty="0" err="1"/>
              <a:t>werden</a:t>
            </a:r>
            <a:r>
              <a:rPr lang="en-GB" dirty="0"/>
              <a:t> </a:t>
            </a:r>
            <a:r>
              <a:rPr lang="en-GB" dirty="0" err="1"/>
              <a:t>müssen</a:t>
            </a:r>
            <a:r>
              <a:rPr lang="en-GB" dirty="0"/>
              <a:t>, und </a:t>
            </a:r>
            <a:r>
              <a:rPr lang="en-GB" dirty="0" err="1"/>
              <a:t>wie</a:t>
            </a:r>
            <a:r>
              <a:rPr lang="en-GB" dirty="0"/>
              <a:t> </a:t>
            </a:r>
            <a:r>
              <a:rPr lang="en-GB" dirty="0" err="1"/>
              <a:t>diese</a:t>
            </a:r>
            <a:r>
              <a:rPr lang="en-GB" dirty="0"/>
              <a:t> an die </a:t>
            </a:r>
            <a:r>
              <a:rPr lang="en-GB" dirty="0" err="1"/>
              <a:t>Kunden</a:t>
            </a:r>
            <a:r>
              <a:rPr lang="en-GB" dirty="0"/>
              <a:t> </a:t>
            </a:r>
            <a:r>
              <a:rPr lang="en-GB" dirty="0" err="1"/>
              <a:t>gebracht</a:t>
            </a:r>
            <a:r>
              <a:rPr lang="en-GB" dirty="0"/>
              <a:t> </a:t>
            </a:r>
            <a:r>
              <a:rPr lang="en-GB" dirty="0" err="1"/>
              <a:t>werden</a:t>
            </a:r>
            <a:r>
              <a:rPr lang="en-GB" dirty="0"/>
              <a:t> </a:t>
            </a:r>
            <a:r>
              <a:rPr lang="en-GB" dirty="0" err="1"/>
              <a:t>soll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8623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C94B1-8422-E14D-39D3-64C13D64A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72108-2749-D936-F276-26CA38E4D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A43AD3-1695-197B-CE69-3CBEF095EF0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4412" y="3222"/>
            <a:ext cx="10167937" cy="687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674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9D8A5F6A-CB9D-C13A-16F0-661A3E6BA5F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0535047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ED5E3AD-80B8-09DA-5E0E-E535AE187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DE" dirty="0"/>
              <a:t>Grow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393A7-D015-E79A-E910-4E8ABF456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FDDD9E-DFC9-F5AF-77BB-C8516100243E}"/>
              </a:ext>
            </a:extLst>
          </p:cNvPr>
          <p:cNvSpPr txBox="1"/>
          <p:nvPr/>
        </p:nvSpPr>
        <p:spPr>
          <a:xfrm>
            <a:off x="536412" y="6463687"/>
            <a:ext cx="58047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Bildquelle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https://</a:t>
            </a:r>
            <a:r>
              <a:rPr lang="de-DE" sz="1000" dirty="0" err="1">
                <a:latin typeface="Roboto Light" charset="0"/>
                <a:ea typeface="Roboto Light" charset="0"/>
                <a:cs typeface="Roboto Light" charset="0"/>
              </a:rPr>
              <a:t>projecthub.arduino.cc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/</a:t>
            </a:r>
            <a:r>
              <a:rPr lang="de-DE" sz="1000" dirty="0" err="1">
                <a:latin typeface="Roboto Light" charset="0"/>
                <a:ea typeface="Roboto Light" charset="0"/>
                <a:cs typeface="Roboto Light" charset="0"/>
              </a:rPr>
              <a:t>Arduino_Genuino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/0ab3c89e-4d14-4c07-8d20-f179f5d841f2</a:t>
            </a:r>
            <a:endParaRPr lang="en-GB" sz="1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076" name="Picture 4" descr="Plant Communicator Arduino">
            <a:extLst>
              <a:ext uri="{FF2B5EF4-FFF2-40B4-BE49-F238E27FC236}">
                <a16:creationId xmlns:a16="http://schemas.microsoft.com/office/drawing/2014/main" id="{E81949F5-5F5D-68C4-EF4C-FAB4E1327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4828" y="1146059"/>
            <a:ext cx="5382344" cy="4036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0189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9AC0941C-E983-DF81-2D0F-5ECDEE92C52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42848049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5DA362D9-7419-D427-D550-CA6B48AAB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87BBDF-3E66-59A1-5B5D-6CF3F0219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087AAA-02DB-4F5F-255F-522C2ADFC2E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4412" y="3222"/>
            <a:ext cx="10167937" cy="68780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6D864D-28DE-0BD4-B41D-B591DCA455D8}"/>
              </a:ext>
            </a:extLst>
          </p:cNvPr>
          <p:cNvSpPr txBox="1"/>
          <p:nvPr/>
        </p:nvSpPr>
        <p:spPr>
          <a:xfrm>
            <a:off x="5872163" y="23083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Grow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1967BE-9E8C-32CD-0F66-96E1D0AA4426}"/>
              </a:ext>
            </a:extLst>
          </p:cNvPr>
          <p:cNvSpPr txBox="1"/>
          <p:nvPr/>
        </p:nvSpPr>
        <p:spPr>
          <a:xfrm>
            <a:off x="5313456" y="1511556"/>
            <a:ext cx="1565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Pflanzen, zuhause, auch wenn ich keine Ahnung habe oder nicht daheim bin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6ACE8C-EAE2-A61B-9B13-942AF8B7BEB3}"/>
              </a:ext>
            </a:extLst>
          </p:cNvPr>
          <p:cNvSpPr txBox="1"/>
          <p:nvPr/>
        </p:nvSpPr>
        <p:spPr>
          <a:xfrm>
            <a:off x="7051769" y="953869"/>
            <a:ext cx="1565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Self service,</a:t>
            </a:r>
          </a:p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Chatbot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676A47-D949-601C-6D82-EC7913626694}"/>
              </a:ext>
            </a:extLst>
          </p:cNvPr>
          <p:cNvSpPr txBox="1"/>
          <p:nvPr/>
        </p:nvSpPr>
        <p:spPr>
          <a:xfrm>
            <a:off x="9091893" y="953869"/>
            <a:ext cx="1565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Menschen,</a:t>
            </a: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</a:t>
            </a:r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ie sich Pflanzen wünschen, aber keine Ahnung haben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96324F-35BB-B615-1485-12B8325C700B}"/>
              </a:ext>
            </a:extLst>
          </p:cNvPr>
          <p:cNvSpPr txBox="1"/>
          <p:nvPr/>
        </p:nvSpPr>
        <p:spPr>
          <a:xfrm>
            <a:off x="9091892" y="3107551"/>
            <a:ext cx="15650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Pflanzenlieb-</a:t>
            </a:r>
            <a:r>
              <a:rPr lang="de-DE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haber</a:t>
            </a:r>
            <a:r>
              <a:rPr lang="de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die selten zuhause sind</a:t>
            </a:r>
            <a:endParaRPr lang="en-D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31B1A6-A4F3-CBAB-C4F9-714198139BFE}"/>
              </a:ext>
            </a:extLst>
          </p:cNvPr>
          <p:cNvSpPr txBox="1"/>
          <p:nvPr/>
        </p:nvSpPr>
        <p:spPr>
          <a:xfrm>
            <a:off x="7051769" y="2942716"/>
            <a:ext cx="1565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Direkt - Hardware</a:t>
            </a:r>
            <a:endParaRPr lang="en-DE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91AD5D-0C40-A09A-376B-05C9B9372120}"/>
              </a:ext>
            </a:extLst>
          </p:cNvPr>
          <p:cNvSpPr txBox="1"/>
          <p:nvPr/>
        </p:nvSpPr>
        <p:spPr>
          <a:xfrm>
            <a:off x="7051769" y="3589977"/>
            <a:ext cx="15650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Indirekt über Partner – Pflanzen und Dünger</a:t>
            </a:r>
            <a:endParaRPr lang="en-DE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BF3E2C-BEE8-1F90-A07C-D0069460A405}"/>
              </a:ext>
            </a:extLst>
          </p:cNvPr>
          <p:cNvSpPr txBox="1"/>
          <p:nvPr/>
        </p:nvSpPr>
        <p:spPr>
          <a:xfrm>
            <a:off x="3273332" y="1000035"/>
            <a:ext cx="15650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Entwicklung Hardware und Software (App)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187A72-9A2A-7DC5-BA70-37443267FCC8}"/>
              </a:ext>
            </a:extLst>
          </p:cNvPr>
          <p:cNvSpPr txBox="1"/>
          <p:nvPr/>
        </p:nvSpPr>
        <p:spPr>
          <a:xfrm>
            <a:off x="3273332" y="3081216"/>
            <a:ext cx="1565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Hard- und Software-Entwickler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027589-B8DB-84CB-6A44-75196EDB720A}"/>
              </a:ext>
            </a:extLst>
          </p:cNvPr>
          <p:cNvSpPr txBox="1"/>
          <p:nvPr/>
        </p:nvSpPr>
        <p:spPr>
          <a:xfrm>
            <a:off x="1524000" y="4947625"/>
            <a:ext cx="1565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Löhne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A0AAC3-F7E9-91E5-3212-438A2CC64370}"/>
              </a:ext>
            </a:extLst>
          </p:cNvPr>
          <p:cNvSpPr txBox="1"/>
          <p:nvPr/>
        </p:nvSpPr>
        <p:spPr>
          <a:xfrm>
            <a:off x="6095999" y="4977112"/>
            <a:ext cx="1565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Verkauf Sensoren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9456FE-F545-8BAF-0F29-76CEEB009F6F}"/>
              </a:ext>
            </a:extLst>
          </p:cNvPr>
          <p:cNvSpPr txBox="1"/>
          <p:nvPr/>
        </p:nvSpPr>
        <p:spPr>
          <a:xfrm>
            <a:off x="7834312" y="4808452"/>
            <a:ext cx="15650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Share beim Verkauf der Pflanzen und Dünger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0A8FFA-3443-8DBB-0219-9B09B4FC0966}"/>
              </a:ext>
            </a:extLst>
          </p:cNvPr>
          <p:cNvSpPr txBox="1"/>
          <p:nvPr/>
        </p:nvSpPr>
        <p:spPr>
          <a:xfrm>
            <a:off x="1427539" y="1260692"/>
            <a:ext cx="1565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Substral für Dünger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0347FE-C15E-7FBB-3014-C6AC04616A7D}"/>
              </a:ext>
            </a:extLst>
          </p:cNvPr>
          <p:cNvSpPr txBox="1"/>
          <p:nvPr/>
        </p:nvSpPr>
        <p:spPr>
          <a:xfrm>
            <a:off x="1444814" y="1970744"/>
            <a:ext cx="1565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Dehner für Pflanzen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41CE0F-5576-0D7F-E489-7807CD8D0750}"/>
              </a:ext>
            </a:extLst>
          </p:cNvPr>
          <p:cNvSpPr txBox="1"/>
          <p:nvPr/>
        </p:nvSpPr>
        <p:spPr>
          <a:xfrm>
            <a:off x="1444813" y="2737003"/>
            <a:ext cx="1565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Hardwareherstellung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B0C944-355D-5445-F5D8-EEE6F99E8884}"/>
              </a:ext>
            </a:extLst>
          </p:cNvPr>
          <p:cNvSpPr txBox="1"/>
          <p:nvPr/>
        </p:nvSpPr>
        <p:spPr>
          <a:xfrm>
            <a:off x="1524000" y="5408616"/>
            <a:ext cx="25573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Entwicklungskosten Hardware</a:t>
            </a:r>
          </a:p>
        </p:txBody>
      </p:sp>
    </p:spTree>
    <p:extLst>
      <p:ext uri="{BB962C8B-B14F-4D97-AF65-F5344CB8AC3E}">
        <p14:creationId xmlns:p14="http://schemas.microsoft.com/office/powerpoint/2010/main" val="345901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  <p:bldP spid="17" grpId="0"/>
      <p:bldP spid="18" grpId="0"/>
      <p:bldP spid="19" grpId="0"/>
      <p:bldP spid="20" grpId="0"/>
      <p:bldP spid="21" grpId="0"/>
      <p:bldP spid="22" grpId="0"/>
      <p:bldP spid="24" grpId="0"/>
      <p:bldP spid="2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/>
        </p:nvGraphicFramePr>
        <p:xfrm>
          <a:off x="1587" y="1587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0" imgH="0" progId="TCLayout.ActiveDocument.1">
                  <p:embed/>
                </p:oleObj>
              </mc:Choice>
              <mc:Fallback>
                <p:oleObj name="think-cell Slide" r:id="rId3" imgW="0" imgH="0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1587" y="1587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/>
        </p:nvSpPr>
        <p:spPr bwMode="auto">
          <a:xfrm>
            <a:off x="-96689" y="2060848"/>
            <a:ext cx="5040549" cy="576064"/>
          </a:xfrm>
          <a:prstGeom prst="rect">
            <a:avLst/>
          </a:prstGeom>
          <a:solidFill>
            <a:srgbClr val="C6E4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 vert="horz"/>
          <a:lstStyle/>
          <a:p>
            <a:pPr>
              <a:defRPr/>
            </a:pPr>
            <a:r>
              <a:rPr lang="de-DE"/>
              <a:t>Agenda </a:t>
            </a:r>
            <a:endParaRPr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 bwMode="auto">
          <a:xfrm>
            <a:off x="517747" y="1111183"/>
            <a:ext cx="6700737" cy="4911547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de-DE" dirty="0"/>
              <a:t>Überblick Create-Modul</a:t>
            </a:r>
          </a:p>
          <a:p>
            <a:pPr>
              <a:defRPr/>
            </a:pPr>
            <a:r>
              <a:rPr lang="de-DE" dirty="0"/>
              <a:t>Methoden</a:t>
            </a:r>
          </a:p>
          <a:p>
            <a:pPr>
              <a:defRPr/>
            </a:pPr>
            <a:r>
              <a:rPr lang="de-DE" dirty="0"/>
              <a:t>Fazit</a:t>
            </a:r>
            <a:endParaRPr dirty="0"/>
          </a:p>
          <a:p>
            <a:pPr>
              <a:defRPr/>
            </a:pPr>
            <a:endParaRPr lang="de-DE" dirty="0"/>
          </a:p>
          <a:p>
            <a:pPr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cxnSp>
        <p:nvCxnSpPr>
          <p:cNvPr id="6" name="Gerader Verbinder 5"/>
          <p:cNvCxnSpPr>
            <a:cxnSpLocks/>
          </p:cNvCxnSpPr>
          <p:nvPr/>
        </p:nvCxnSpPr>
        <p:spPr bwMode="auto">
          <a:xfrm>
            <a:off x="263352" y="-27384"/>
            <a:ext cx="0" cy="6957392"/>
          </a:xfrm>
          <a:prstGeom prst="line">
            <a:avLst/>
          </a:prstGeom>
          <a:ln w="57150">
            <a:solidFill>
              <a:srgbClr val="3B9C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80844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64E45416-F02B-4DB0-FB5B-F931A27140F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0730461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B3CC7E6-A849-AE10-A60B-22FCA888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Fazit - </a:t>
            </a:r>
            <a:r>
              <a:rPr lang="de-DE" dirty="0" err="1"/>
              <a:t>Evaluate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B30B2-02AA-9859-3F19-5D6FA25EE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der Phase </a:t>
            </a:r>
            <a:r>
              <a:rPr lang="de-DE" dirty="0" err="1"/>
              <a:t>Evaluate</a:t>
            </a:r>
            <a:r>
              <a:rPr lang="de-DE" dirty="0"/>
              <a:t> entwickelt das Team einen Prototypen der Idee und testet diesen mit Nutzern</a:t>
            </a:r>
          </a:p>
          <a:p>
            <a:r>
              <a:rPr lang="de-DE" dirty="0"/>
              <a:t>Das Geschäftsmodell kann mithilfe des Business Model Canvas entwickelt und bewertet werden</a:t>
            </a:r>
          </a:p>
          <a:p>
            <a:r>
              <a:rPr lang="de-DE" dirty="0"/>
              <a:t>Die Erkenntnisse aus der Phase </a:t>
            </a:r>
            <a:r>
              <a:rPr lang="de-DE" dirty="0" err="1"/>
              <a:t>Evaluate</a:t>
            </a:r>
            <a:r>
              <a:rPr lang="de-DE" dirty="0"/>
              <a:t> können zu Rückspringen in frühere Phasen führen (Iteration)</a:t>
            </a:r>
          </a:p>
        </p:txBody>
      </p:sp>
    </p:spTree>
    <p:extLst>
      <p:ext uri="{BB962C8B-B14F-4D97-AF65-F5344CB8AC3E}">
        <p14:creationId xmlns:p14="http://schemas.microsoft.com/office/powerpoint/2010/main" val="1736164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7B3C2DED-F8E9-3B3D-B870-ABB32B47C76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5043202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BB52AE5-DAED-6FEC-B85F-3D40495AB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Evaluate</a:t>
            </a:r>
            <a:r>
              <a:rPr lang="de-DE" dirty="0"/>
              <a:t> – Ideen konkretisieren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BBFD5-29C5-089A-2B19-FE595C326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484784"/>
            <a:ext cx="5578252" cy="39777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Ziele:</a:t>
            </a:r>
          </a:p>
          <a:p>
            <a:r>
              <a:rPr lang="de-DE" dirty="0"/>
              <a:t>Ideen des Teams konkretisieren und greifbar machen ("Denken mit den Händen")</a:t>
            </a:r>
          </a:p>
          <a:p>
            <a:r>
              <a:rPr lang="de-DE" dirty="0"/>
              <a:t>Entwicklung eines groben Modells, das die Innovation des Teams für Nutzer erlebbar macht (Prototypen dürfen sich iterativ weiterentwickeln, sind zu Beginn eines Projekts grob, werden dann aber schrittweise verfeinert)</a:t>
            </a:r>
          </a:p>
        </p:txBody>
      </p:sp>
    </p:spTree>
    <p:extLst>
      <p:ext uri="{BB962C8B-B14F-4D97-AF65-F5344CB8AC3E}">
        <p14:creationId xmlns:p14="http://schemas.microsoft.com/office/powerpoint/2010/main" val="349162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7B3C2DED-F8E9-3B3D-B870-ABB32B47C76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10943914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7B3C2DED-F8E9-3B3D-B870-ABB32B47C7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BB52AE5-DAED-6FEC-B85F-3D40495AB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Evaluate</a:t>
            </a:r>
            <a:r>
              <a:rPr lang="de-DE" dirty="0"/>
              <a:t> – Ideen evaluieren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BBFD5-29C5-089A-2B19-FE595C326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124744"/>
            <a:ext cx="5578252" cy="46805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sz="2000" dirty="0"/>
              <a:t>Ziele:</a:t>
            </a:r>
          </a:p>
          <a:p>
            <a:r>
              <a:rPr lang="de-DE" sz="2000" dirty="0"/>
              <a:t>Testen des entwickelten Prototyps mit Nutzern</a:t>
            </a:r>
          </a:p>
          <a:p>
            <a:r>
              <a:rPr lang="de-DE" sz="2000" dirty="0"/>
              <a:t>Getestet werden soll die dem Prototyp zugrundeliegende Hypothese bzw. die dem Prototyp zugrundeliegenden Prinzipien (d.h. den Kern der Idee testen)</a:t>
            </a:r>
          </a:p>
          <a:p>
            <a:r>
              <a:rPr lang="de-DE" sz="2000" dirty="0"/>
              <a:t>Die Erkenntnisse aus dem </a:t>
            </a:r>
            <a:r>
              <a:rPr lang="de-DE" sz="2000" dirty="0" err="1"/>
              <a:t>Testing</a:t>
            </a:r>
            <a:r>
              <a:rPr lang="de-DE" sz="2000" dirty="0"/>
              <a:t> können wieder in weiteren Iterationen des Prototyps integriert werden oder das Team in ein andere Phase (*Create*, oder *</a:t>
            </a:r>
            <a:r>
              <a:rPr lang="de-DE" sz="2000" dirty="0" err="1"/>
              <a:t>Evaluate</a:t>
            </a:r>
            <a:r>
              <a:rPr lang="de-DE" sz="2000" dirty="0"/>
              <a:t>*) führen</a:t>
            </a:r>
          </a:p>
          <a:p>
            <a:r>
              <a:rPr lang="de-DE" sz="2000" dirty="0"/>
              <a:t>Testen ähnelt der Beobachtung, der Prototyp ist ein Artefakt zur Kommunikation, um mehr über die Nutzer und deren Bedürfnisse zu erfahren</a:t>
            </a:r>
          </a:p>
          <a:p>
            <a:r>
              <a:rPr lang="de-DE" sz="2000" dirty="0"/>
              <a:t>Geschäftsmodell entwickeln und bewerten</a:t>
            </a:r>
          </a:p>
        </p:txBody>
      </p:sp>
    </p:spTree>
    <p:extLst>
      <p:ext uri="{BB962C8B-B14F-4D97-AF65-F5344CB8AC3E}">
        <p14:creationId xmlns:p14="http://schemas.microsoft.com/office/powerpoint/2010/main" val="2750290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B84F6489-0FF1-70B6-42B6-7CC85A498BB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6387032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E6EE175-1E34-688D-CE9C-86364B1F8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DE" dirty="0"/>
              <a:t>Evaluate - Ausgangspunkt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9B34E-B414-C5EF-552B-F35B58AC0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E" dirty="0"/>
              <a:t>Wann:</a:t>
            </a:r>
          </a:p>
          <a:p>
            <a:r>
              <a:rPr lang="en-DE" dirty="0"/>
              <a:t>Team hat eine konkrete Idee und möchte mehr über die Idee erfahren</a:t>
            </a:r>
          </a:p>
        </p:txBody>
      </p:sp>
    </p:spTree>
    <p:extLst>
      <p:ext uri="{BB962C8B-B14F-4D97-AF65-F5344CB8AC3E}">
        <p14:creationId xmlns:p14="http://schemas.microsoft.com/office/powerpoint/2010/main" val="1150240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/>
        </p:nvGraphicFramePr>
        <p:xfrm>
          <a:off x="1587" y="1587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0" imgH="0" progId="TCLayout.ActiveDocument.1">
                  <p:embed/>
                </p:oleObj>
              </mc:Choice>
              <mc:Fallback>
                <p:oleObj name="think-cell Slide" r:id="rId3" imgW="0" imgH="0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4"/>
                      <a:stretch/>
                    </p:blipFill>
                    <p:spPr bwMode="auto">
                      <a:xfrm>
                        <a:off x="1587" y="1587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/>
        </p:nvSpPr>
        <p:spPr bwMode="auto">
          <a:xfrm>
            <a:off x="-96689" y="1556792"/>
            <a:ext cx="6408710" cy="576064"/>
          </a:xfrm>
          <a:prstGeom prst="rect">
            <a:avLst/>
          </a:prstGeom>
          <a:solidFill>
            <a:srgbClr val="C6E4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 vert="horz"/>
          <a:lstStyle/>
          <a:p>
            <a:pPr>
              <a:defRPr/>
            </a:pPr>
            <a:r>
              <a:rPr lang="de-DE"/>
              <a:t>Agenda </a:t>
            </a:r>
            <a:endParaRPr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 bwMode="auto">
          <a:xfrm>
            <a:off x="517747" y="1111183"/>
            <a:ext cx="6700737" cy="4911547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de-DE" dirty="0"/>
              <a:t>Überblick Create-Modul</a:t>
            </a:r>
          </a:p>
          <a:p>
            <a:pPr>
              <a:defRPr/>
            </a:pPr>
            <a:r>
              <a:rPr lang="de-DE" dirty="0"/>
              <a:t>Methoden</a:t>
            </a:r>
          </a:p>
          <a:p>
            <a:pPr>
              <a:defRPr/>
            </a:pPr>
            <a:r>
              <a:rPr lang="de-DE" dirty="0"/>
              <a:t>Fazit</a:t>
            </a:r>
            <a:endParaRPr dirty="0"/>
          </a:p>
          <a:p>
            <a:pPr>
              <a:defRPr/>
            </a:pPr>
            <a:endParaRPr lang="de-DE" dirty="0"/>
          </a:p>
          <a:p>
            <a:pPr>
              <a:defRPr/>
            </a:pPr>
            <a:endParaRPr lang="de-DE" dirty="0"/>
          </a:p>
          <a:p>
            <a:pPr>
              <a:defRPr/>
            </a:pPr>
            <a:endParaRPr lang="de-DE" dirty="0"/>
          </a:p>
        </p:txBody>
      </p:sp>
      <p:cxnSp>
        <p:nvCxnSpPr>
          <p:cNvPr id="6" name="Gerader Verbinder 5"/>
          <p:cNvCxnSpPr>
            <a:cxnSpLocks/>
          </p:cNvCxnSpPr>
          <p:nvPr/>
        </p:nvCxnSpPr>
        <p:spPr bwMode="auto">
          <a:xfrm>
            <a:off x="263352" y="-27384"/>
            <a:ext cx="0" cy="6957392"/>
          </a:xfrm>
          <a:prstGeom prst="line">
            <a:avLst/>
          </a:prstGeom>
          <a:ln w="57150">
            <a:solidFill>
              <a:srgbClr val="3B9C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609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27875E05-CAB4-273E-A184-5CDFA95150F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1230641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84A631D-3A70-DDE2-1D2A-DB17DE135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2636912"/>
            <a:ext cx="10515600" cy="410729"/>
          </a:xfrm>
        </p:spPr>
        <p:txBody>
          <a:bodyPr vert="horz"/>
          <a:lstStyle/>
          <a:p>
            <a:r>
              <a:rPr lang="de-DE" dirty="0" err="1"/>
              <a:t>Prototyping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4051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2C70912A-379B-DA7E-BA71-702DAF2F81D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52014925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A2A5946-1945-2F95-A221-95A4100D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GB" dirty="0" err="1"/>
              <a:t>Beispiele</a:t>
            </a:r>
            <a:r>
              <a:rPr lang="en-GB" dirty="0"/>
              <a:t> für </a:t>
            </a:r>
            <a:r>
              <a:rPr lang="en-GB" dirty="0" err="1"/>
              <a:t>Prototypen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255172-DF14-63B4-23D2-1637B7C6C1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7748" y="1460500"/>
            <a:ext cx="4813300" cy="393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4A71E96-6900-8193-3A03-4FE7EB22EE6A}"/>
              </a:ext>
            </a:extLst>
          </p:cNvPr>
          <p:cNvSpPr txBox="1"/>
          <p:nvPr/>
        </p:nvSpPr>
        <p:spPr>
          <a:xfrm>
            <a:off x="536412" y="6463687"/>
            <a:ext cx="47243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Bildquelle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https://</a:t>
            </a:r>
            <a:r>
              <a:rPr lang="de-DE" sz="1000" dirty="0" err="1">
                <a:latin typeface="Roboto Light" charset="0"/>
                <a:ea typeface="Roboto Light" charset="0"/>
                <a:cs typeface="Roboto Light" charset="0"/>
              </a:rPr>
              <a:t>albertosavoia.medium.com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/the-palm-pilot-story-1a3424d2ffe4</a:t>
            </a:r>
            <a:endParaRPr lang="en-GB" sz="1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730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2C70912A-379B-DA7E-BA71-702DAF2F81D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2C70912A-379B-DA7E-BA71-702DAF2F81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A2A5946-1945-2F95-A221-95A4100D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GB" dirty="0" err="1"/>
              <a:t>Beispiele</a:t>
            </a:r>
            <a:r>
              <a:rPr lang="en-GB" dirty="0"/>
              <a:t> für </a:t>
            </a:r>
            <a:r>
              <a:rPr lang="en-GB" dirty="0" err="1"/>
              <a:t>Prototypen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A71E96-6900-8193-3A03-4FE7EB22EE6A}"/>
              </a:ext>
            </a:extLst>
          </p:cNvPr>
          <p:cNvSpPr txBox="1"/>
          <p:nvPr/>
        </p:nvSpPr>
        <p:spPr>
          <a:xfrm>
            <a:off x="536412" y="6463687"/>
            <a:ext cx="68371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Bildquelle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de-DE" sz="1000" dirty="0">
                <a:latin typeface="Roboto Light" charset="0"/>
                <a:ea typeface="Roboto Light" charset="0"/>
                <a:cs typeface="Roboto Light" charset="0"/>
              </a:rPr>
              <a:t>http://68.media.tumblr.com/31b6e63c9ebaf232064cd1b303d106b1/tumblr_inline_n2og9b4ghB1qzvn62.jpg</a:t>
            </a:r>
            <a:endParaRPr lang="en-GB" sz="1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322ED1-4A69-B06F-7E4B-B53FCF124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400" y="1669512"/>
            <a:ext cx="9940607" cy="351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03727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0F0F0"/>
      </a:lt1>
      <a:dk2>
        <a:srgbClr val="002C6F"/>
      </a:dk2>
      <a:lt2>
        <a:srgbClr val="002C6F"/>
      </a:lt2>
      <a:accent1>
        <a:srgbClr val="002C6F"/>
      </a:accent1>
      <a:accent2>
        <a:srgbClr val="002C6F"/>
      </a:accent2>
      <a:accent3>
        <a:srgbClr val="F1F1F1"/>
      </a:accent3>
      <a:accent4>
        <a:srgbClr val="CCEB9D"/>
      </a:accent4>
      <a:accent5>
        <a:srgbClr val="A5C94F"/>
      </a:accent5>
      <a:accent6>
        <a:srgbClr val="70AD47"/>
      </a:accent6>
      <a:hlink>
        <a:srgbClr val="79DAF6"/>
      </a:hlink>
      <a:folHlink>
        <a:srgbClr val="CF5858"/>
      </a:folHlink>
    </a:clrScheme>
    <a:fontScheme name="Trebuchet MS">
      <a:majorFont>
        <a:latin typeface="Trebuchet MS"/>
        <a:ea typeface="Arial"/>
        <a:cs typeface="Arial"/>
      </a:majorFont>
      <a:minorFont>
        <a:latin typeface="Trebuchet MS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4885</TotalTime>
  <Words>753</Words>
  <Application>Microsoft Macintosh PowerPoint</Application>
  <DocSecurity>0</DocSecurity>
  <PresentationFormat>Widescreen</PresentationFormat>
  <Paragraphs>123</Paragraphs>
  <Slides>27</Slides>
  <Notes>7</Notes>
  <HiddenSlides>0</HiddenSlides>
  <MMClips>1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Arial</vt:lpstr>
      <vt:lpstr>Calibri</vt:lpstr>
      <vt:lpstr>Chakra Petch</vt:lpstr>
      <vt:lpstr>Chakra Petch SemiBold</vt:lpstr>
      <vt:lpstr>Lato</vt:lpstr>
      <vt:lpstr>Lato Light</vt:lpstr>
      <vt:lpstr>Roboto Light</vt:lpstr>
      <vt:lpstr>Source Code Pro</vt:lpstr>
      <vt:lpstr>Trebuchet MS</vt:lpstr>
      <vt:lpstr>Wingdings</vt:lpstr>
      <vt:lpstr>Office</vt:lpstr>
      <vt:lpstr>think-cell Slide</vt:lpstr>
      <vt:lpstr>Digital Innovation – Evaluate</vt:lpstr>
      <vt:lpstr>Agenda </vt:lpstr>
      <vt:lpstr>Evaluate – Ideen konkretisieren</vt:lpstr>
      <vt:lpstr>Evaluate – Ideen evaluieren</vt:lpstr>
      <vt:lpstr>Evaluate - Ausgangspunkt</vt:lpstr>
      <vt:lpstr>Agenda </vt:lpstr>
      <vt:lpstr>Prototyping</vt:lpstr>
      <vt:lpstr>Beispiele für Prototypen</vt:lpstr>
      <vt:lpstr>Beispiele für Prototypen</vt:lpstr>
      <vt:lpstr>Beispiele für Prototypen</vt:lpstr>
      <vt:lpstr>Beispiele für Prototypen</vt:lpstr>
      <vt:lpstr>Beispiele für Prototypen</vt:lpstr>
      <vt:lpstr>Prototyping mit Scenes</vt:lpstr>
      <vt:lpstr>Emotionen mit Scenes</vt:lpstr>
      <vt:lpstr>PowerPoint Presentation</vt:lpstr>
      <vt:lpstr>Testen</vt:lpstr>
      <vt:lpstr>PowerPoint Presentation</vt:lpstr>
      <vt:lpstr>Das Interview in 5 Akten (5 Act Interview)</vt:lpstr>
      <vt:lpstr>Think Aloud</vt:lpstr>
      <vt:lpstr>Feedback Grid und Interaktion</vt:lpstr>
      <vt:lpstr>Business Model Canvas</vt:lpstr>
      <vt:lpstr>Business Model Canvas</vt:lpstr>
      <vt:lpstr>PowerPoint Presentation</vt:lpstr>
      <vt:lpstr>Grow</vt:lpstr>
      <vt:lpstr>PowerPoint Presentation</vt:lpstr>
      <vt:lpstr>Agenda </vt:lpstr>
      <vt:lpstr>Fazit - Evaluate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WOCHE 2</dc:title>
  <dc:subject/>
  <dc:creator>Melanie Lachmann</dc:creator>
  <cp:keywords/>
  <dc:description/>
  <cp:lastModifiedBy>Markus Heckner</cp:lastModifiedBy>
  <cp:revision>235</cp:revision>
  <dcterms:created xsi:type="dcterms:W3CDTF">2022-02-03T14:23:38Z</dcterms:created>
  <dcterms:modified xsi:type="dcterms:W3CDTF">2023-03-02T10:35:45Z</dcterms:modified>
  <cp:category/>
  <dc:identifier/>
  <cp:contentStatus/>
  <dc:language/>
  <cp:version/>
</cp:coreProperties>
</file>